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1" r:id="rId3"/>
  </p:sldMasterIdLst>
  <p:notesMasterIdLst>
    <p:notesMasterId r:id="rId5"/>
  </p:notesMasterIdLst>
  <p:sldIdLst>
    <p:sldId id="256" r:id="rId4"/>
    <p:sldId id="269" r:id="rId6"/>
    <p:sldId id="270" r:id="rId7"/>
    <p:sldId id="272" r:id="rId8"/>
    <p:sldId id="258" r:id="rId9"/>
    <p:sldId id="259" r:id="rId10"/>
    <p:sldId id="260" r:id="rId11"/>
    <p:sldId id="261" r:id="rId12"/>
    <p:sldId id="262" r:id="rId13"/>
    <p:sldId id="263" r:id="rId14"/>
    <p:sldId id="264" r:id="rId15"/>
    <p:sldId id="265" r:id="rId16"/>
    <p:sldId id="267" r:id="rId17"/>
    <p:sldId id="266" r:id="rId18"/>
    <p:sldId id="268"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Today I will present Congestion Quarantine in Lossless Ethernet. The core idea is simple: when congestion appears, do not let congested packets and normal packets wait in the same PFC queue. Quarantine the congested packets first, so healthy traffic is not infected by backpressure.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root cause is physical coupling of sick and healthy packets in the same PFC-paused queue. CQ breaks this coupling. Sick packets are placed in the quarantine zone, while healthy packets stay in the safe zone. PFC may still act on the quarantine zone, but the safe zone can continue to move.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CQ has two roles. The congestion point monitors its egress queues and makes the quarantine decision. The upstream quarantine point receives the decision and moves matching packets into QZ. Safe packets remain in SZ. CQ uses round-robin scheduling between zones, so quarantined traffic still receives service.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2 shows the behavior without CQ; Figure 3 shows the same experiment with CQ. With CQ, burst traffic is quarantined. F0 stays in the safe zone and maintains high throughput. The CC dilemma is removed because rate control no longer has to use one shared queue to represent two different congestion states.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large-scale simulations, CQ improves normal flow completion time. Across the evaluated CC algorithms, the average slowdown of normal flows is reduced by 25 to 86 percent, and P99 slowdown is reduced by 33.4 to 90 percent. Incast performance remains close to the baseline because QZ still receives service by round-robin scheduling.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paper also tests whether CQ needs multiple quarantine queues. In this multi-tree case, one shared QZ gives performance close to one queue per tree and one queue per sick flow. This supports a practical design with limited extra queue resources.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PFC prevents drops, but it makes congestion contagious; congestion control alone cannot break the coupling caused by PFC. CQ detects congestion at the CP and quarantines matching packets at the QP. The evaluation shows that CQ removes the observed symptoms and improves normal-flow FCT at scale. Thank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RoCE is worth studying because modern cloud and AI clusters use RDMA-style transports for high throughput and low latency. RDMA over Converged Ethernet, or RoCE, moves transport work into the NIC and runs over Ethernet. The key point for this talk is not just that RoCE is fast; it is that preserving RoCE performance usually requires a carefully engineered lossless Ethernet fabric.</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 separate the roles of flow control and congestion control. RoCE needs lossless delivery. Flow control, such as PFC or CBFC, pauses upstream queues so packets are not dropped. But the pause is at queue granularity, so unrelated traffic can inherit the same pause state. Congestion control changes sender rates, but it cannot transmit packets through a queue that is already paused. So losslessness solves drops, but not congestion isolation.</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CQ has two roles. The congestion point monitors its egress queues and makes the quarantine decision. The upstream quarantine point receives the decision and moves matching packets into QZ. Safe packets remain in SZ. CQ uses round-robin scheduling between zones, so quarantined traffic still receives service.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problem is not packet loss anymore. PFC prevents drops, but queue-level backpressure creates a shared pause domain. All packets in the paused queue inherit the same state, even if only some packets are responsible for downstream congestion.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motivation experiment. The red burst flows go to R1 and congest P1. The blue flow F0 goes to R0, so F0 is not the cause of the P1 congestion. However, F0 shares the upstream queue P0 with BF0. This makes F0 a victim flow under PFC.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pathology is congestion contagion. PFC is triggered by the downstream incast, but the pause is applied at queue granularity. Since BF0 and F0 share P0, F0 inherits the pause state. The row from Figure 2 shows the PFC active interval and F0 queue buildup at P0.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pathology is the CC dilemma. Aggressive algorithms such as HPCC or TIMELY reduce queue buildup, but they also reduce the victim flow rate severely. Milder algorithms such as DCQCN preserve more victim throughput, but allow more queue buildup. Under PFC, no rate choice gets both properties.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pathology is CC being sidelined by flow control. TCD identifies victim flows and tries to avoid excessive rate reduction. In Figure 2, DCQCN-TCD keeps F0’s sending rate high. But because the queue is still PFC-paused, actual F0 throughput remains limited.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7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7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7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7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7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7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56032" cy="6858000"/>
          </a:xfrm>
          <a:prstGeom prst="rect">
            <a:avLst/>
          </a:prstGeom>
          <a:solidFill>
            <a:srgbClr val="660874"/>
          </a:solidFill>
          <a:ln w="12700">
            <a:solidFill>
              <a:srgbClr val="660874"/>
            </a:solidFill>
            <a:prstDash val="solid"/>
          </a:ln>
        </p:spPr>
      </p:sp>
      <p:sp>
        <p:nvSpPr>
          <p:cNvPr id="3" name="Text 1"/>
          <p:cNvSpPr/>
          <p:nvPr/>
        </p:nvSpPr>
        <p:spPr>
          <a:xfrm>
            <a:off x="294640" y="1005840"/>
            <a:ext cx="10699750" cy="1874520"/>
          </a:xfrm>
          <a:prstGeom prst="rect">
            <a:avLst/>
          </a:prstGeom>
          <a:noFill/>
        </p:spPr>
        <p:txBody>
          <a:bodyPr wrap="square" lIns="0" tIns="0" rIns="0" bIns="0" rtlCol="0" anchor="ctr">
            <a:normAutofit/>
          </a:bodyPr>
          <a:lstStyle/>
          <a:p>
            <a:pPr marL="0" indent="0" algn="ctr">
              <a:buNone/>
            </a:pPr>
            <a:r>
              <a:rPr lang="en-US" sz="4800" b="1" dirty="0">
                <a:solidFill>
                  <a:srgbClr val="3A0045"/>
                </a:solidFill>
                <a:latin typeface="Aptos Display" pitchFamily="34" charset="0"/>
                <a:ea typeface="Aptos Display" pitchFamily="34" charset="-122"/>
                <a:cs typeface="Aptos Display" pitchFamily="34" charset="-120"/>
              </a:rPr>
              <a:t>Congestion Quarantine in Lossless Ethernet</a:t>
            </a:r>
            <a:endParaRPr lang="en-US" sz="4800" b="1" dirty="0">
              <a:solidFill>
                <a:srgbClr val="3A0045"/>
              </a:solidFill>
              <a:latin typeface="Aptos Display" pitchFamily="34" charset="0"/>
              <a:ea typeface="Aptos Display" pitchFamily="34" charset="-122"/>
              <a:cs typeface="Aptos Display" pitchFamily="34" charset="-120"/>
            </a:endParaRPr>
          </a:p>
        </p:txBody>
      </p:sp>
      <p:sp>
        <p:nvSpPr>
          <p:cNvPr id="6" name="Text 4"/>
          <p:cNvSpPr/>
          <p:nvPr/>
        </p:nvSpPr>
        <p:spPr>
          <a:xfrm>
            <a:off x="2409825" y="2880360"/>
            <a:ext cx="6835140" cy="247015"/>
          </a:xfrm>
          <a:prstGeom prst="rect">
            <a:avLst/>
          </a:prstGeom>
          <a:noFill/>
        </p:spPr>
        <p:txBody>
          <a:bodyPr wrap="square" lIns="0" tIns="0" rIns="0" bIns="0" rtlCol="0" anchor="ctr">
            <a:noAutofit/>
          </a:bodyPr>
          <a:lstStyle/>
          <a:p>
            <a:pPr marL="0" indent="0" algn="ctr">
              <a:buNone/>
            </a:pPr>
            <a:r>
              <a:rPr lang="en-US" sz="2000" b="1" dirty="0">
                <a:solidFill>
                  <a:srgbClr val="1E1E24"/>
                </a:solidFill>
                <a:latin typeface="Aptos" pitchFamily="34" charset="0"/>
                <a:ea typeface="Aptos" pitchFamily="34" charset="-122"/>
                <a:cs typeface="Aptos" pitchFamily="34" charset="-120"/>
              </a:rPr>
              <a:t>Dongkang Hu¹</a:t>
            </a:r>
            <a:r>
              <a:rPr lang="en-US" sz="2000" dirty="0">
                <a:solidFill>
                  <a:srgbClr val="1E1E24"/>
                </a:solidFill>
                <a:latin typeface="Aptos" pitchFamily="34" charset="0"/>
                <a:ea typeface="Aptos" pitchFamily="34" charset="-122"/>
                <a:cs typeface="Aptos" pitchFamily="34" charset="-120"/>
              </a:rPr>
              <a:t>, Ran Shu², Wenxue Cheng², Fengyuan Ren¹</a:t>
            </a:r>
            <a:endParaRPr lang="en-US" sz="2000" dirty="0">
              <a:solidFill>
                <a:srgbClr val="1E1E24"/>
              </a:solidFill>
              <a:latin typeface="Aptos" pitchFamily="34" charset="0"/>
              <a:ea typeface="Aptos" pitchFamily="34" charset="-122"/>
              <a:cs typeface="Aptos" pitchFamily="34" charset="-120"/>
            </a:endParaRPr>
          </a:p>
        </p:txBody>
      </p:sp>
      <p:sp>
        <p:nvSpPr>
          <p:cNvPr id="7" name="Text 5"/>
          <p:cNvSpPr/>
          <p:nvPr/>
        </p:nvSpPr>
        <p:spPr>
          <a:xfrm>
            <a:off x="2776728" y="3246247"/>
            <a:ext cx="6126480" cy="274320"/>
          </a:xfrm>
          <a:prstGeom prst="rect">
            <a:avLst/>
          </a:prstGeom>
          <a:noFill/>
        </p:spPr>
        <p:txBody>
          <a:bodyPr wrap="square" lIns="0" tIns="0" rIns="0" bIns="0" rtlCol="0" anchor="ctr"/>
          <a:lstStyle/>
          <a:p>
            <a:pPr marL="0" indent="0" algn="ctr">
              <a:buNone/>
            </a:pPr>
            <a:r>
              <a:rPr lang="en-US" sz="2000" dirty="0">
                <a:solidFill>
                  <a:srgbClr val="69626F"/>
                </a:solidFill>
                <a:latin typeface="Aptos" pitchFamily="34" charset="0"/>
                <a:ea typeface="Aptos" pitchFamily="34" charset="-122"/>
                <a:cs typeface="Aptos" pitchFamily="34" charset="-120"/>
              </a:rPr>
              <a:t>¹ Tsinghua University    ² Microsoft Research Asia</a:t>
            </a:r>
            <a:endParaRPr lang="en-US" sz="2000" dirty="0">
              <a:solidFill>
                <a:srgbClr val="69626F"/>
              </a:solidFill>
              <a:latin typeface="Aptos" pitchFamily="34" charset="0"/>
              <a:ea typeface="Aptos" pitchFamily="34" charset="-122"/>
              <a:cs typeface="Aptos" pitchFamily="34" charset="-120"/>
            </a:endParaRPr>
          </a:p>
        </p:txBody>
      </p:sp>
      <p:pic>
        <p:nvPicPr>
          <p:cNvPr id="29" name="图片 28"/>
          <p:cNvPicPr>
            <a:picLocks noChangeAspect="1"/>
          </p:cNvPicPr>
          <p:nvPr/>
        </p:nvPicPr>
        <p:blipFill>
          <a:blip r:embed="rId1"/>
          <a:stretch>
            <a:fillRect/>
          </a:stretch>
        </p:blipFill>
        <p:spPr>
          <a:xfrm>
            <a:off x="2410460" y="4295140"/>
            <a:ext cx="7105650" cy="1371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CORE IDEA</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Core idea: quarantine before congestion contagion</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7" name="Text 5"/>
          <p:cNvSpPr/>
          <p:nvPr/>
        </p:nvSpPr>
        <p:spPr>
          <a:xfrm>
            <a:off x="685800" y="1078992"/>
            <a:ext cx="10789920" cy="347472"/>
          </a:xfrm>
          <a:prstGeom prst="rect">
            <a:avLst/>
          </a:prstGeom>
          <a:noFill/>
        </p:spPr>
        <p:txBody>
          <a:bodyPr wrap="square" lIns="0" tIns="0" rIns="0" bIns="0" rtlCol="0" anchor="ctr"/>
          <a:lstStyle/>
          <a:p>
            <a:pPr marL="0" indent="0">
              <a:buNone/>
            </a:pPr>
            <a:r>
              <a:rPr lang="en-US" sz="2300" b="1" dirty="0">
                <a:solidFill>
                  <a:srgbClr val="3A0045"/>
                </a:solidFill>
                <a:latin typeface="Aptos Display" pitchFamily="34" charset="0"/>
                <a:ea typeface="Aptos Display" pitchFamily="34" charset="-122"/>
                <a:cs typeface="Aptos Display" pitchFamily="34" charset="-120"/>
              </a:rPr>
              <a:t>Do not let sick and healthy packets wait in the same pause domain.</a:t>
            </a:r>
            <a:endParaRPr lang="en-US" sz="2300" dirty="0"/>
          </a:p>
        </p:txBody>
      </p:sp>
      <p:sp>
        <p:nvSpPr>
          <p:cNvPr id="8" name="Shape 6"/>
          <p:cNvSpPr/>
          <p:nvPr/>
        </p:nvSpPr>
        <p:spPr>
          <a:xfrm>
            <a:off x="685800" y="1737360"/>
            <a:ext cx="4892040" cy="4114800"/>
          </a:xfrm>
          <a:prstGeom prst="roundRect">
            <a:avLst>
              <a:gd name="adj" fmla="val 2667"/>
            </a:avLst>
          </a:prstGeom>
          <a:solidFill>
            <a:srgbClr val="F6F5F7"/>
          </a:solidFill>
          <a:ln w="10160">
            <a:solidFill>
              <a:srgbClr val="E7E1EA"/>
            </a:solidFill>
            <a:prstDash val="solid"/>
          </a:ln>
        </p:spPr>
      </p:sp>
      <p:sp>
        <p:nvSpPr>
          <p:cNvPr id="9" name="Text 7"/>
          <p:cNvSpPr/>
          <p:nvPr/>
        </p:nvSpPr>
        <p:spPr>
          <a:xfrm>
            <a:off x="960120" y="1993392"/>
            <a:ext cx="2011680" cy="274320"/>
          </a:xfrm>
          <a:prstGeom prst="rect">
            <a:avLst/>
          </a:prstGeom>
          <a:noFill/>
        </p:spPr>
        <p:txBody>
          <a:bodyPr wrap="square" lIns="0" tIns="0" rIns="0" bIns="0" rtlCol="0" anchor="ctr"/>
          <a:lstStyle/>
          <a:p>
            <a:pPr marL="0" indent="0">
              <a:buNone/>
            </a:pPr>
            <a:r>
              <a:rPr lang="en-US" sz="1700" b="1" dirty="0">
                <a:solidFill>
                  <a:srgbClr val="1E1E24"/>
                </a:solidFill>
                <a:latin typeface="Aptos" pitchFamily="34" charset="0"/>
                <a:ea typeface="Aptos" pitchFamily="34" charset="-122"/>
                <a:cs typeface="Aptos" pitchFamily="34" charset="-120"/>
              </a:rPr>
              <a:t>Before CQ</a:t>
            </a:r>
            <a:endParaRPr lang="en-US" sz="1700" dirty="0"/>
          </a:p>
        </p:txBody>
      </p:sp>
      <p:sp>
        <p:nvSpPr>
          <p:cNvPr id="10" name="Shape 8"/>
          <p:cNvSpPr/>
          <p:nvPr/>
        </p:nvSpPr>
        <p:spPr>
          <a:xfrm>
            <a:off x="1097280" y="2743200"/>
            <a:ext cx="3977640" cy="749808"/>
          </a:xfrm>
          <a:prstGeom prst="roundRect">
            <a:avLst>
              <a:gd name="adj" fmla="val 7317"/>
            </a:avLst>
          </a:prstGeom>
          <a:solidFill>
            <a:srgbClr val="FFFFFF"/>
          </a:solidFill>
          <a:ln w="12700">
            <a:solidFill>
              <a:srgbClr val="D8D2DE"/>
            </a:solidFill>
            <a:prstDash val="solid"/>
          </a:ln>
        </p:spPr>
      </p:sp>
      <p:sp>
        <p:nvSpPr>
          <p:cNvPr id="11" name="Shape 9"/>
          <p:cNvSpPr/>
          <p:nvPr/>
        </p:nvSpPr>
        <p:spPr>
          <a:xfrm>
            <a:off x="1188720" y="2852928"/>
            <a:ext cx="514677" cy="530352"/>
          </a:xfrm>
          <a:prstGeom prst="rect">
            <a:avLst/>
          </a:prstGeom>
          <a:solidFill>
            <a:srgbClr val="660874"/>
          </a:solidFill>
          <a:ln w="12700">
            <a:solidFill>
              <a:srgbClr val="FFFFFF">
                <a:alpha val="0"/>
              </a:srgbClr>
            </a:solidFill>
            <a:prstDash val="solid"/>
          </a:ln>
        </p:spPr>
      </p:sp>
      <p:sp>
        <p:nvSpPr>
          <p:cNvPr id="12" name="Shape 10"/>
          <p:cNvSpPr/>
          <p:nvPr/>
        </p:nvSpPr>
        <p:spPr>
          <a:xfrm>
            <a:off x="1730829" y="2852928"/>
            <a:ext cx="514677" cy="530352"/>
          </a:xfrm>
          <a:prstGeom prst="rect">
            <a:avLst/>
          </a:prstGeom>
          <a:solidFill>
            <a:srgbClr val="C9C4CE"/>
          </a:solidFill>
          <a:ln w="12700">
            <a:solidFill>
              <a:srgbClr val="FFFFFF">
                <a:alpha val="0"/>
              </a:srgbClr>
            </a:solidFill>
            <a:prstDash val="solid"/>
          </a:ln>
        </p:spPr>
      </p:sp>
      <p:sp>
        <p:nvSpPr>
          <p:cNvPr id="13" name="Shape 11"/>
          <p:cNvSpPr/>
          <p:nvPr/>
        </p:nvSpPr>
        <p:spPr>
          <a:xfrm>
            <a:off x="2272937" y="2852928"/>
            <a:ext cx="514677" cy="530352"/>
          </a:xfrm>
          <a:prstGeom prst="rect">
            <a:avLst/>
          </a:prstGeom>
          <a:solidFill>
            <a:srgbClr val="660874"/>
          </a:solidFill>
          <a:ln w="12700">
            <a:solidFill>
              <a:srgbClr val="FFFFFF">
                <a:alpha val="0"/>
              </a:srgbClr>
            </a:solidFill>
            <a:prstDash val="solid"/>
          </a:ln>
        </p:spPr>
      </p:sp>
      <p:sp>
        <p:nvSpPr>
          <p:cNvPr id="14" name="Shape 12"/>
          <p:cNvSpPr/>
          <p:nvPr/>
        </p:nvSpPr>
        <p:spPr>
          <a:xfrm>
            <a:off x="2815046" y="2852928"/>
            <a:ext cx="514677" cy="530352"/>
          </a:xfrm>
          <a:prstGeom prst="rect">
            <a:avLst/>
          </a:prstGeom>
          <a:solidFill>
            <a:srgbClr val="C9C4CE"/>
          </a:solidFill>
          <a:ln w="12700">
            <a:solidFill>
              <a:srgbClr val="FFFFFF">
                <a:alpha val="0"/>
              </a:srgbClr>
            </a:solidFill>
            <a:prstDash val="solid"/>
          </a:ln>
        </p:spPr>
      </p:sp>
      <p:sp>
        <p:nvSpPr>
          <p:cNvPr id="15" name="Shape 13"/>
          <p:cNvSpPr/>
          <p:nvPr/>
        </p:nvSpPr>
        <p:spPr>
          <a:xfrm>
            <a:off x="3357154" y="2852928"/>
            <a:ext cx="514677" cy="530352"/>
          </a:xfrm>
          <a:prstGeom prst="rect">
            <a:avLst/>
          </a:prstGeom>
          <a:solidFill>
            <a:srgbClr val="C9C4CE"/>
          </a:solidFill>
          <a:ln w="12700">
            <a:solidFill>
              <a:srgbClr val="FFFFFF">
                <a:alpha val="0"/>
              </a:srgbClr>
            </a:solidFill>
            <a:prstDash val="solid"/>
          </a:ln>
        </p:spPr>
      </p:sp>
      <p:sp>
        <p:nvSpPr>
          <p:cNvPr id="16" name="Shape 14"/>
          <p:cNvSpPr/>
          <p:nvPr/>
        </p:nvSpPr>
        <p:spPr>
          <a:xfrm>
            <a:off x="3899263" y="2852928"/>
            <a:ext cx="514677" cy="530352"/>
          </a:xfrm>
          <a:prstGeom prst="rect">
            <a:avLst/>
          </a:prstGeom>
          <a:solidFill>
            <a:srgbClr val="660874"/>
          </a:solidFill>
          <a:ln w="12700">
            <a:solidFill>
              <a:srgbClr val="FFFFFF">
                <a:alpha val="0"/>
              </a:srgbClr>
            </a:solidFill>
            <a:prstDash val="solid"/>
          </a:ln>
        </p:spPr>
      </p:sp>
      <p:sp>
        <p:nvSpPr>
          <p:cNvPr id="17" name="Shape 15"/>
          <p:cNvSpPr/>
          <p:nvPr/>
        </p:nvSpPr>
        <p:spPr>
          <a:xfrm>
            <a:off x="4441371" y="2852928"/>
            <a:ext cx="514677" cy="530352"/>
          </a:xfrm>
          <a:prstGeom prst="rect">
            <a:avLst/>
          </a:prstGeom>
          <a:solidFill>
            <a:srgbClr val="C9C4CE"/>
          </a:solidFill>
          <a:ln w="12700">
            <a:solidFill>
              <a:srgbClr val="FFFFFF">
                <a:alpha val="0"/>
              </a:srgbClr>
            </a:solidFill>
            <a:prstDash val="solid"/>
          </a:ln>
        </p:spPr>
      </p:sp>
      <p:sp>
        <p:nvSpPr>
          <p:cNvPr id="18" name="Text 16"/>
          <p:cNvSpPr/>
          <p:nvPr/>
        </p:nvSpPr>
        <p:spPr>
          <a:xfrm>
            <a:off x="1965960" y="3611880"/>
            <a:ext cx="2286000" cy="256032"/>
          </a:xfrm>
          <a:prstGeom prst="rect">
            <a:avLst/>
          </a:prstGeom>
          <a:noFill/>
        </p:spPr>
        <p:txBody>
          <a:bodyPr wrap="square" lIns="0" tIns="0" rIns="0" bIns="0" rtlCol="0" anchor="ctr"/>
          <a:lstStyle/>
          <a:p>
            <a:pPr marL="0" indent="0" algn="ctr">
              <a:buNone/>
            </a:pPr>
            <a:r>
              <a:rPr lang="en-US" sz="1400" dirty="0">
                <a:solidFill>
                  <a:srgbClr val="69626F"/>
                </a:solidFill>
                <a:latin typeface="Aptos" pitchFamily="34" charset="0"/>
                <a:ea typeface="Aptos" pitchFamily="34" charset="-122"/>
                <a:cs typeface="Aptos" pitchFamily="34" charset="-120"/>
              </a:rPr>
              <a:t>shared PFC queue</a:t>
            </a:r>
            <a:endParaRPr lang="en-US" sz="1400" dirty="0"/>
          </a:p>
        </p:txBody>
      </p:sp>
      <p:sp>
        <p:nvSpPr>
          <p:cNvPr id="19" name="Shape 17"/>
          <p:cNvSpPr/>
          <p:nvPr/>
        </p:nvSpPr>
        <p:spPr>
          <a:xfrm>
            <a:off x="1097280" y="2697480"/>
            <a:ext cx="3977640" cy="859536"/>
          </a:xfrm>
          <a:prstGeom prst="rect">
            <a:avLst/>
          </a:prstGeom>
          <a:solidFill>
            <a:srgbClr val="660874">
              <a:alpha val="12000"/>
            </a:srgbClr>
          </a:solidFill>
          <a:ln w="12700">
            <a:solidFill>
              <a:srgbClr val="660874"/>
            </a:solidFill>
            <a:prstDash val="solid"/>
          </a:ln>
        </p:spPr>
      </p:sp>
      <p:sp>
        <p:nvSpPr>
          <p:cNvPr id="20" name="Text 18"/>
          <p:cNvSpPr/>
          <p:nvPr/>
        </p:nvSpPr>
        <p:spPr>
          <a:xfrm>
            <a:off x="1234440" y="4160520"/>
            <a:ext cx="3657600" cy="292608"/>
          </a:xfrm>
          <a:prstGeom prst="rect">
            <a:avLst/>
          </a:prstGeom>
          <a:noFill/>
        </p:spPr>
        <p:txBody>
          <a:bodyPr wrap="square" lIns="0" tIns="0" rIns="0" bIns="0" rtlCol="0" anchor="ctr"/>
          <a:lstStyle/>
          <a:p>
            <a:pPr marL="0" indent="0" algn="ctr">
              <a:buNone/>
            </a:pPr>
            <a:r>
              <a:rPr lang="en-US" sz="1600" b="1" dirty="0">
                <a:solidFill>
                  <a:srgbClr val="3A0045"/>
                </a:solidFill>
                <a:latin typeface="Aptos" pitchFamily="34" charset="0"/>
                <a:ea typeface="Aptos" pitchFamily="34" charset="-122"/>
                <a:cs typeface="Aptos" pitchFamily="34" charset="-120"/>
              </a:rPr>
              <a:t>PAUSE applies to all packets</a:t>
            </a:r>
            <a:endParaRPr lang="en-US" sz="1600" dirty="0"/>
          </a:p>
        </p:txBody>
      </p:sp>
      <p:sp>
        <p:nvSpPr>
          <p:cNvPr id="21" name="Text 19"/>
          <p:cNvSpPr/>
          <p:nvPr/>
        </p:nvSpPr>
        <p:spPr>
          <a:xfrm>
            <a:off x="2057400" y="4846320"/>
            <a:ext cx="2194560" cy="457200"/>
          </a:xfrm>
          <a:prstGeom prst="roundRect">
            <a:avLst>
              <a:gd name="adj" fmla="val 14000"/>
            </a:avLst>
          </a:prstGeom>
          <a:solidFill>
            <a:srgbClr val="FFFFFF"/>
          </a:solidFill>
          <a:ln w="10160">
            <a:solidFill>
              <a:srgbClr val="8A3C94"/>
            </a:solidFill>
          </a:ln>
        </p:spPr>
        <p:txBody>
          <a:bodyPr wrap="square" lIns="762" tIns="762" rIns="762" bIns="762" rtlCol="0" anchor="ctr">
            <a:normAutofit/>
          </a:bodyPr>
          <a:lstStyle/>
          <a:p>
            <a:pPr marL="0" indent="0">
              <a:buNone/>
            </a:pPr>
            <a:r>
              <a:rPr lang="en-US" sz="1600" b="1" dirty="0">
                <a:solidFill>
                  <a:srgbClr val="3A0045"/>
                </a:solidFill>
                <a:latin typeface="Aptos" pitchFamily="34" charset="0"/>
                <a:ea typeface="Aptos" pitchFamily="34" charset="-122"/>
                <a:cs typeface="Aptos" pitchFamily="34" charset="-120"/>
              </a:rPr>
              <a:t>Contagion</a:t>
            </a:r>
            <a:endParaRPr lang="en-US" sz="1600" dirty="0"/>
          </a:p>
        </p:txBody>
      </p:sp>
      <p:sp>
        <p:nvSpPr>
          <p:cNvPr id="22" name="Shape 20"/>
          <p:cNvSpPr/>
          <p:nvPr/>
        </p:nvSpPr>
        <p:spPr>
          <a:xfrm>
            <a:off x="6601968" y="1737360"/>
            <a:ext cx="4892040" cy="4114800"/>
          </a:xfrm>
          <a:prstGeom prst="roundRect">
            <a:avLst>
              <a:gd name="adj" fmla="val 2667"/>
            </a:avLst>
          </a:prstGeom>
          <a:solidFill>
            <a:srgbClr val="FBF7FC"/>
          </a:solidFill>
          <a:ln w="10160">
            <a:solidFill>
              <a:srgbClr val="E7E1EA"/>
            </a:solidFill>
            <a:prstDash val="solid"/>
          </a:ln>
        </p:spPr>
      </p:sp>
      <p:sp>
        <p:nvSpPr>
          <p:cNvPr id="23" name="Text 21"/>
          <p:cNvSpPr/>
          <p:nvPr/>
        </p:nvSpPr>
        <p:spPr>
          <a:xfrm>
            <a:off x="6876288" y="1993392"/>
            <a:ext cx="2011680" cy="274320"/>
          </a:xfrm>
          <a:prstGeom prst="rect">
            <a:avLst/>
          </a:prstGeom>
          <a:noFill/>
        </p:spPr>
        <p:txBody>
          <a:bodyPr wrap="square" lIns="0" tIns="0" rIns="0" bIns="0" rtlCol="0" anchor="ctr"/>
          <a:lstStyle/>
          <a:p>
            <a:pPr marL="0" indent="0">
              <a:buNone/>
            </a:pPr>
            <a:r>
              <a:rPr lang="en-US" sz="1700" b="1" dirty="0">
                <a:solidFill>
                  <a:srgbClr val="3A0045"/>
                </a:solidFill>
                <a:latin typeface="Aptos" pitchFamily="34" charset="0"/>
                <a:ea typeface="Aptos" pitchFamily="34" charset="-122"/>
                <a:cs typeface="Aptos" pitchFamily="34" charset="-120"/>
              </a:rPr>
              <a:t>With CQ</a:t>
            </a:r>
            <a:endParaRPr lang="en-US" sz="1700" dirty="0"/>
          </a:p>
        </p:txBody>
      </p:sp>
      <p:sp>
        <p:nvSpPr>
          <p:cNvPr id="24" name="Shape 22"/>
          <p:cNvSpPr/>
          <p:nvPr/>
        </p:nvSpPr>
        <p:spPr>
          <a:xfrm>
            <a:off x="7040880" y="2651760"/>
            <a:ext cx="3886200" cy="658368"/>
          </a:xfrm>
          <a:prstGeom prst="roundRect">
            <a:avLst>
              <a:gd name="adj" fmla="val 8333"/>
            </a:avLst>
          </a:prstGeom>
          <a:solidFill>
            <a:srgbClr val="FFFFFF"/>
          </a:solidFill>
          <a:ln w="12700">
            <a:solidFill>
              <a:srgbClr val="C9C4CE"/>
            </a:solidFill>
            <a:prstDash val="solid"/>
          </a:ln>
        </p:spPr>
      </p:sp>
      <p:sp>
        <p:nvSpPr>
          <p:cNvPr id="25" name="Shape 23"/>
          <p:cNvSpPr/>
          <p:nvPr/>
        </p:nvSpPr>
        <p:spPr>
          <a:xfrm>
            <a:off x="7132320" y="2761488"/>
            <a:ext cx="589788" cy="438912"/>
          </a:xfrm>
          <a:prstGeom prst="rect">
            <a:avLst/>
          </a:prstGeom>
          <a:solidFill>
            <a:srgbClr val="C9C4CE"/>
          </a:solidFill>
          <a:ln w="12700">
            <a:solidFill>
              <a:srgbClr val="FFFFFF">
                <a:alpha val="0"/>
              </a:srgbClr>
            </a:solidFill>
            <a:prstDash val="solid"/>
          </a:ln>
        </p:spPr>
      </p:sp>
      <p:sp>
        <p:nvSpPr>
          <p:cNvPr id="26" name="Shape 24"/>
          <p:cNvSpPr/>
          <p:nvPr/>
        </p:nvSpPr>
        <p:spPr>
          <a:xfrm>
            <a:off x="7749540" y="2761488"/>
            <a:ext cx="589788" cy="438912"/>
          </a:xfrm>
          <a:prstGeom prst="rect">
            <a:avLst/>
          </a:prstGeom>
          <a:solidFill>
            <a:srgbClr val="C9C4CE"/>
          </a:solidFill>
          <a:ln w="12700">
            <a:solidFill>
              <a:srgbClr val="FFFFFF">
                <a:alpha val="0"/>
              </a:srgbClr>
            </a:solidFill>
            <a:prstDash val="solid"/>
          </a:ln>
        </p:spPr>
      </p:sp>
      <p:sp>
        <p:nvSpPr>
          <p:cNvPr id="27" name="Shape 25"/>
          <p:cNvSpPr/>
          <p:nvPr/>
        </p:nvSpPr>
        <p:spPr>
          <a:xfrm>
            <a:off x="8366760" y="2761488"/>
            <a:ext cx="589788" cy="438912"/>
          </a:xfrm>
          <a:prstGeom prst="rect">
            <a:avLst/>
          </a:prstGeom>
          <a:solidFill>
            <a:srgbClr val="C9C4CE"/>
          </a:solidFill>
          <a:ln w="12700">
            <a:solidFill>
              <a:srgbClr val="FFFFFF">
                <a:alpha val="0"/>
              </a:srgbClr>
            </a:solidFill>
            <a:prstDash val="solid"/>
          </a:ln>
        </p:spPr>
      </p:sp>
      <p:sp>
        <p:nvSpPr>
          <p:cNvPr id="28" name="Shape 26"/>
          <p:cNvSpPr/>
          <p:nvPr/>
        </p:nvSpPr>
        <p:spPr>
          <a:xfrm>
            <a:off x="8983980" y="2761488"/>
            <a:ext cx="589788" cy="438912"/>
          </a:xfrm>
          <a:prstGeom prst="rect">
            <a:avLst/>
          </a:prstGeom>
          <a:solidFill>
            <a:srgbClr val="C9C4CE"/>
          </a:solidFill>
          <a:ln w="12700">
            <a:solidFill>
              <a:srgbClr val="FFFFFF">
                <a:alpha val="0"/>
              </a:srgbClr>
            </a:solidFill>
            <a:prstDash val="solid"/>
          </a:ln>
        </p:spPr>
      </p:sp>
      <p:sp>
        <p:nvSpPr>
          <p:cNvPr id="29" name="Shape 27"/>
          <p:cNvSpPr/>
          <p:nvPr/>
        </p:nvSpPr>
        <p:spPr>
          <a:xfrm>
            <a:off x="9601200" y="2761488"/>
            <a:ext cx="589788" cy="438912"/>
          </a:xfrm>
          <a:prstGeom prst="rect">
            <a:avLst/>
          </a:prstGeom>
          <a:solidFill>
            <a:srgbClr val="C9C4CE"/>
          </a:solidFill>
          <a:ln w="12700">
            <a:solidFill>
              <a:srgbClr val="FFFFFF">
                <a:alpha val="0"/>
              </a:srgbClr>
            </a:solidFill>
            <a:prstDash val="solid"/>
          </a:ln>
        </p:spPr>
      </p:sp>
      <p:sp>
        <p:nvSpPr>
          <p:cNvPr id="30" name="Shape 28"/>
          <p:cNvSpPr/>
          <p:nvPr/>
        </p:nvSpPr>
        <p:spPr>
          <a:xfrm>
            <a:off x="10218420" y="2761488"/>
            <a:ext cx="589788" cy="438912"/>
          </a:xfrm>
          <a:prstGeom prst="rect">
            <a:avLst/>
          </a:prstGeom>
          <a:solidFill>
            <a:srgbClr val="C9C4CE"/>
          </a:solidFill>
          <a:ln w="12700">
            <a:solidFill>
              <a:srgbClr val="FFFFFF">
                <a:alpha val="0"/>
              </a:srgbClr>
            </a:solidFill>
            <a:prstDash val="solid"/>
          </a:ln>
        </p:spPr>
      </p:sp>
      <p:sp>
        <p:nvSpPr>
          <p:cNvPr id="31" name="Text 29"/>
          <p:cNvSpPr/>
          <p:nvPr/>
        </p:nvSpPr>
        <p:spPr>
          <a:xfrm>
            <a:off x="7909560" y="3429000"/>
            <a:ext cx="2286000" cy="228600"/>
          </a:xfrm>
          <a:prstGeom prst="rect">
            <a:avLst/>
          </a:prstGeom>
          <a:noFill/>
        </p:spPr>
        <p:txBody>
          <a:bodyPr wrap="square" lIns="0" tIns="0" rIns="0" bIns="0" rtlCol="0" anchor="ctr"/>
          <a:lstStyle/>
          <a:p>
            <a:pPr marL="0" indent="0" algn="ctr">
              <a:buNone/>
            </a:pPr>
            <a:r>
              <a:rPr lang="en-US" sz="1400" dirty="0">
                <a:solidFill>
                  <a:srgbClr val="69626F"/>
                </a:solidFill>
                <a:latin typeface="Aptos" pitchFamily="34" charset="0"/>
                <a:ea typeface="Aptos" pitchFamily="34" charset="-122"/>
                <a:cs typeface="Aptos" pitchFamily="34" charset="-120"/>
              </a:rPr>
              <a:t>SZ: healthy packets</a:t>
            </a:r>
            <a:endParaRPr lang="en-US" sz="1400" dirty="0"/>
          </a:p>
        </p:txBody>
      </p:sp>
      <p:sp>
        <p:nvSpPr>
          <p:cNvPr id="32" name="Shape 30"/>
          <p:cNvSpPr/>
          <p:nvPr/>
        </p:nvSpPr>
        <p:spPr>
          <a:xfrm>
            <a:off x="7040880" y="3977640"/>
            <a:ext cx="3886200" cy="658368"/>
          </a:xfrm>
          <a:prstGeom prst="roundRect">
            <a:avLst>
              <a:gd name="adj" fmla="val 8333"/>
            </a:avLst>
          </a:prstGeom>
          <a:solidFill>
            <a:srgbClr val="FFFFFF"/>
          </a:solidFill>
          <a:ln w="12700">
            <a:solidFill>
              <a:srgbClr val="8A3C94"/>
            </a:solidFill>
            <a:prstDash val="solid"/>
          </a:ln>
        </p:spPr>
      </p:sp>
      <p:sp>
        <p:nvSpPr>
          <p:cNvPr id="33" name="Shape 31"/>
          <p:cNvSpPr/>
          <p:nvPr/>
        </p:nvSpPr>
        <p:spPr>
          <a:xfrm>
            <a:off x="7132320" y="4087368"/>
            <a:ext cx="589788" cy="438912"/>
          </a:xfrm>
          <a:prstGeom prst="rect">
            <a:avLst/>
          </a:prstGeom>
          <a:solidFill>
            <a:srgbClr val="660874"/>
          </a:solidFill>
          <a:ln w="12700">
            <a:solidFill>
              <a:srgbClr val="FFFFFF">
                <a:alpha val="0"/>
              </a:srgbClr>
            </a:solidFill>
            <a:prstDash val="solid"/>
          </a:ln>
        </p:spPr>
      </p:sp>
      <p:sp>
        <p:nvSpPr>
          <p:cNvPr id="34" name="Shape 32"/>
          <p:cNvSpPr/>
          <p:nvPr/>
        </p:nvSpPr>
        <p:spPr>
          <a:xfrm>
            <a:off x="7749540" y="4087368"/>
            <a:ext cx="589788" cy="438912"/>
          </a:xfrm>
          <a:prstGeom prst="rect">
            <a:avLst/>
          </a:prstGeom>
          <a:solidFill>
            <a:srgbClr val="660874"/>
          </a:solidFill>
          <a:ln w="12700">
            <a:solidFill>
              <a:srgbClr val="FFFFFF">
                <a:alpha val="0"/>
              </a:srgbClr>
            </a:solidFill>
            <a:prstDash val="solid"/>
          </a:ln>
        </p:spPr>
      </p:sp>
      <p:sp>
        <p:nvSpPr>
          <p:cNvPr id="35" name="Shape 33"/>
          <p:cNvSpPr/>
          <p:nvPr/>
        </p:nvSpPr>
        <p:spPr>
          <a:xfrm>
            <a:off x="8366760" y="4087368"/>
            <a:ext cx="589788" cy="438912"/>
          </a:xfrm>
          <a:prstGeom prst="rect">
            <a:avLst/>
          </a:prstGeom>
          <a:solidFill>
            <a:srgbClr val="660874"/>
          </a:solidFill>
          <a:ln w="12700">
            <a:solidFill>
              <a:srgbClr val="FFFFFF">
                <a:alpha val="0"/>
              </a:srgbClr>
            </a:solidFill>
            <a:prstDash val="solid"/>
          </a:ln>
        </p:spPr>
      </p:sp>
      <p:sp>
        <p:nvSpPr>
          <p:cNvPr id="36" name="Shape 34"/>
          <p:cNvSpPr/>
          <p:nvPr/>
        </p:nvSpPr>
        <p:spPr>
          <a:xfrm>
            <a:off x="8983980" y="4087368"/>
            <a:ext cx="589788" cy="438912"/>
          </a:xfrm>
          <a:prstGeom prst="rect">
            <a:avLst/>
          </a:prstGeom>
          <a:solidFill>
            <a:srgbClr val="660874"/>
          </a:solidFill>
          <a:ln w="12700">
            <a:solidFill>
              <a:srgbClr val="FFFFFF">
                <a:alpha val="0"/>
              </a:srgbClr>
            </a:solidFill>
            <a:prstDash val="solid"/>
          </a:ln>
        </p:spPr>
      </p:sp>
      <p:sp>
        <p:nvSpPr>
          <p:cNvPr id="37" name="Shape 35"/>
          <p:cNvSpPr/>
          <p:nvPr/>
        </p:nvSpPr>
        <p:spPr>
          <a:xfrm>
            <a:off x="9601200" y="4087368"/>
            <a:ext cx="589788" cy="438912"/>
          </a:xfrm>
          <a:prstGeom prst="rect">
            <a:avLst/>
          </a:prstGeom>
          <a:solidFill>
            <a:srgbClr val="660874"/>
          </a:solidFill>
          <a:ln w="12700">
            <a:solidFill>
              <a:srgbClr val="FFFFFF">
                <a:alpha val="0"/>
              </a:srgbClr>
            </a:solidFill>
            <a:prstDash val="solid"/>
          </a:ln>
        </p:spPr>
      </p:sp>
      <p:sp>
        <p:nvSpPr>
          <p:cNvPr id="38" name="Shape 36"/>
          <p:cNvSpPr/>
          <p:nvPr/>
        </p:nvSpPr>
        <p:spPr>
          <a:xfrm>
            <a:off x="10218420" y="4087368"/>
            <a:ext cx="589788" cy="438912"/>
          </a:xfrm>
          <a:prstGeom prst="rect">
            <a:avLst/>
          </a:prstGeom>
          <a:solidFill>
            <a:srgbClr val="660874"/>
          </a:solidFill>
          <a:ln w="12700">
            <a:solidFill>
              <a:srgbClr val="FFFFFF">
                <a:alpha val="0"/>
              </a:srgbClr>
            </a:solidFill>
            <a:prstDash val="solid"/>
          </a:ln>
        </p:spPr>
      </p:sp>
      <p:sp>
        <p:nvSpPr>
          <p:cNvPr id="39" name="Shape 37"/>
          <p:cNvSpPr/>
          <p:nvPr/>
        </p:nvSpPr>
        <p:spPr>
          <a:xfrm>
            <a:off x="7040880" y="3941064"/>
            <a:ext cx="3886200" cy="731520"/>
          </a:xfrm>
          <a:prstGeom prst="rect">
            <a:avLst/>
          </a:prstGeom>
          <a:solidFill>
            <a:srgbClr val="660874">
              <a:alpha val="12000"/>
            </a:srgbClr>
          </a:solidFill>
          <a:ln w="12700">
            <a:solidFill>
              <a:srgbClr val="660874"/>
            </a:solidFill>
            <a:prstDash val="solid"/>
          </a:ln>
        </p:spPr>
      </p:sp>
      <p:sp>
        <p:nvSpPr>
          <p:cNvPr id="40" name="Text 38"/>
          <p:cNvSpPr/>
          <p:nvPr/>
        </p:nvSpPr>
        <p:spPr>
          <a:xfrm>
            <a:off x="7909560" y="4754880"/>
            <a:ext cx="2286000" cy="228600"/>
          </a:xfrm>
          <a:prstGeom prst="rect">
            <a:avLst/>
          </a:prstGeom>
          <a:noFill/>
        </p:spPr>
        <p:txBody>
          <a:bodyPr wrap="square" lIns="0" tIns="0" rIns="0" bIns="0" rtlCol="0" anchor="ctr"/>
          <a:lstStyle/>
          <a:p>
            <a:pPr marL="0" indent="0" algn="ctr">
              <a:buNone/>
            </a:pPr>
            <a:r>
              <a:rPr lang="en-US" sz="1400" b="1" dirty="0">
                <a:solidFill>
                  <a:srgbClr val="3A0045"/>
                </a:solidFill>
                <a:latin typeface="Aptos" pitchFamily="34" charset="0"/>
                <a:ea typeface="Aptos" pitchFamily="34" charset="-122"/>
                <a:cs typeface="Aptos" pitchFamily="34" charset="-120"/>
              </a:rPr>
              <a:t>QZ: sick packets</a:t>
            </a:r>
            <a:endParaRPr lang="en-US" sz="1400" dirty="0"/>
          </a:p>
        </p:txBody>
      </p:sp>
      <p:sp>
        <p:nvSpPr>
          <p:cNvPr id="41" name="Text 39"/>
          <p:cNvSpPr/>
          <p:nvPr/>
        </p:nvSpPr>
        <p:spPr>
          <a:xfrm>
            <a:off x="8183880" y="5230368"/>
            <a:ext cx="2194560" cy="457200"/>
          </a:xfrm>
          <a:prstGeom prst="roundRect">
            <a:avLst>
              <a:gd name="adj" fmla="val 14000"/>
            </a:avLst>
          </a:prstGeom>
          <a:solidFill>
            <a:srgbClr val="FFFFFF"/>
          </a:solidFill>
          <a:ln w="10160">
            <a:solidFill>
              <a:srgbClr val="8A3C94"/>
            </a:solidFill>
          </a:ln>
        </p:spPr>
        <p:txBody>
          <a:bodyPr wrap="square" lIns="762" tIns="762" rIns="762" bIns="762" rtlCol="0" anchor="ctr">
            <a:normAutofit/>
          </a:bodyPr>
          <a:lstStyle/>
          <a:p>
            <a:pPr marL="0" indent="0">
              <a:buNone/>
            </a:pPr>
            <a:r>
              <a:rPr lang="en-US" sz="1600" b="1" dirty="0">
                <a:solidFill>
                  <a:srgbClr val="3A0045"/>
                </a:solidFill>
                <a:latin typeface="Aptos" pitchFamily="34" charset="0"/>
                <a:ea typeface="Aptos" pitchFamily="34" charset="-122"/>
                <a:cs typeface="Aptos" pitchFamily="34" charset="-120"/>
              </a:rPr>
              <a:t>Contained</a:t>
            </a:r>
            <a:endParaRPr lang="en-US" sz="1600" dirty="0"/>
          </a:p>
        </p:txBody>
      </p:sp>
      <p:sp>
        <p:nvSpPr>
          <p:cNvPr id="42" name="Shape 40"/>
          <p:cNvSpPr/>
          <p:nvPr/>
        </p:nvSpPr>
        <p:spPr>
          <a:xfrm>
            <a:off x="5806440" y="3730752"/>
            <a:ext cx="548640" cy="0"/>
          </a:xfrm>
          <a:prstGeom prst="line">
            <a:avLst/>
          </a:prstGeom>
          <a:noFill/>
          <a:ln w="25400">
            <a:solidFill>
              <a:srgbClr val="660874"/>
            </a:solidFill>
            <a:prstDash val="solid"/>
            <a:headEnd type="none"/>
            <a:tailEnd type="triangle"/>
          </a:ln>
        </p:spPr>
      </p:sp>
      <p:sp>
        <p:nvSpPr>
          <p:cNvPr id="43" name="Text 41"/>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Introduction and §2.3 “The Power of Quarantine”.</a:t>
            </a:r>
            <a:endParaRPr lang="en-US" sz="850" dirty="0"/>
          </a:p>
        </p:txBody>
      </p:sp>
      <p:sp>
        <p:nvSpPr>
          <p:cNvPr id="44"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DESIGN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Design: CP detects, QP quarantines</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7" name="Shape 5"/>
          <p:cNvSpPr/>
          <p:nvPr/>
        </p:nvSpPr>
        <p:spPr>
          <a:xfrm>
            <a:off x="685800" y="1261872"/>
            <a:ext cx="4572000" cy="3246120"/>
          </a:xfrm>
          <a:prstGeom prst="roundRect">
            <a:avLst>
              <a:gd name="adj" fmla="val 2817"/>
            </a:avLst>
          </a:prstGeom>
          <a:solidFill>
            <a:srgbClr val="FBF7FC"/>
          </a:solidFill>
          <a:ln w="12700">
            <a:solidFill>
              <a:srgbClr val="DED0E6"/>
            </a:solidFill>
            <a:prstDash val="solid"/>
          </a:ln>
        </p:spPr>
      </p:sp>
      <p:sp>
        <p:nvSpPr>
          <p:cNvPr id="8" name="Text 6"/>
          <p:cNvSpPr/>
          <p:nvPr/>
        </p:nvSpPr>
        <p:spPr>
          <a:xfrm>
            <a:off x="960120" y="1536192"/>
            <a:ext cx="2743200" cy="256032"/>
          </a:xfrm>
          <a:prstGeom prst="rect">
            <a:avLst/>
          </a:prstGeom>
          <a:noFill/>
        </p:spPr>
        <p:txBody>
          <a:bodyPr wrap="square" lIns="0" tIns="0" rIns="0" bIns="0" rtlCol="0" anchor="ctr"/>
          <a:lstStyle/>
          <a:p>
            <a:pPr marL="0" indent="0">
              <a:buNone/>
            </a:pPr>
            <a:r>
              <a:rPr lang="en-US" sz="1700" b="1" dirty="0">
                <a:solidFill>
                  <a:srgbClr val="3A0045"/>
                </a:solidFill>
                <a:latin typeface="Aptos" pitchFamily="34" charset="0"/>
                <a:ea typeface="Aptos" pitchFamily="34" charset="-122"/>
                <a:cs typeface="Aptos" pitchFamily="34" charset="-120"/>
              </a:rPr>
              <a:t>Quarantine Point (QP)</a:t>
            </a:r>
            <a:endParaRPr lang="en-US" sz="1700" dirty="0"/>
          </a:p>
        </p:txBody>
      </p:sp>
      <p:sp>
        <p:nvSpPr>
          <p:cNvPr id="9" name="Text 7"/>
          <p:cNvSpPr/>
          <p:nvPr/>
        </p:nvSpPr>
        <p:spPr>
          <a:xfrm>
            <a:off x="1078992" y="2103120"/>
            <a:ext cx="1325880" cy="457200"/>
          </a:xfrm>
          <a:prstGeom prst="roundRect">
            <a:avLst>
              <a:gd name="adj" fmla="val 16000"/>
            </a:avLst>
          </a:prstGeom>
          <a:solidFill>
            <a:srgbClr val="FFFFFF"/>
          </a:solidFill>
          <a:ln w="12700">
            <a:solidFill>
              <a:srgbClr val="D8D2DE"/>
            </a:solidFill>
          </a:ln>
        </p:spPr>
        <p:txBody>
          <a:bodyPr wrap="square" lIns="1270" tIns="1270" rIns="1270" bIns="1270" rtlCol="0" anchor="ctr">
            <a:normAutofit/>
          </a:bodyPr>
          <a:lstStyle/>
          <a:p>
            <a:pPr marL="0" indent="0" algn="ctr">
              <a:buNone/>
            </a:pPr>
            <a:r>
              <a:rPr lang="en-US" sz="1300" b="1" dirty="0">
                <a:solidFill>
                  <a:srgbClr val="1E1E24"/>
                </a:solidFill>
                <a:latin typeface="Aptos" pitchFamily="34" charset="0"/>
                <a:ea typeface="Aptos" pitchFamily="34" charset="-122"/>
                <a:cs typeface="Aptos" pitchFamily="34" charset="-120"/>
              </a:rPr>
              <a:t>classifier</a:t>
            </a:r>
            <a:endParaRPr lang="en-US" sz="1300" dirty="0"/>
          </a:p>
        </p:txBody>
      </p:sp>
      <p:sp>
        <p:nvSpPr>
          <p:cNvPr id="10" name="Shape 8"/>
          <p:cNvSpPr/>
          <p:nvPr/>
        </p:nvSpPr>
        <p:spPr>
          <a:xfrm>
            <a:off x="2788920" y="1874520"/>
            <a:ext cx="1965960" cy="502920"/>
          </a:xfrm>
          <a:prstGeom prst="roundRect">
            <a:avLst>
              <a:gd name="adj" fmla="val 10909"/>
            </a:avLst>
          </a:prstGeom>
          <a:solidFill>
            <a:srgbClr val="FFFFFF"/>
          </a:solidFill>
          <a:ln w="12700">
            <a:solidFill>
              <a:srgbClr val="C9C4CE"/>
            </a:solidFill>
            <a:prstDash val="solid"/>
          </a:ln>
        </p:spPr>
      </p:sp>
      <p:sp>
        <p:nvSpPr>
          <p:cNvPr id="11" name="Shape 9"/>
          <p:cNvSpPr/>
          <p:nvPr/>
        </p:nvSpPr>
        <p:spPr>
          <a:xfrm>
            <a:off x="2880360" y="1984248"/>
            <a:ext cx="418338" cy="283464"/>
          </a:xfrm>
          <a:prstGeom prst="rect">
            <a:avLst/>
          </a:prstGeom>
          <a:solidFill>
            <a:srgbClr val="C9C4CE"/>
          </a:solidFill>
          <a:ln w="12700">
            <a:solidFill>
              <a:srgbClr val="FFFFFF">
                <a:alpha val="0"/>
              </a:srgbClr>
            </a:solidFill>
            <a:prstDash val="solid"/>
          </a:ln>
        </p:spPr>
      </p:sp>
      <p:sp>
        <p:nvSpPr>
          <p:cNvPr id="12" name="Shape 10"/>
          <p:cNvSpPr/>
          <p:nvPr/>
        </p:nvSpPr>
        <p:spPr>
          <a:xfrm>
            <a:off x="3326130" y="1984248"/>
            <a:ext cx="418338" cy="283464"/>
          </a:xfrm>
          <a:prstGeom prst="rect">
            <a:avLst/>
          </a:prstGeom>
          <a:solidFill>
            <a:srgbClr val="C9C4CE"/>
          </a:solidFill>
          <a:ln w="12700">
            <a:solidFill>
              <a:srgbClr val="FFFFFF">
                <a:alpha val="0"/>
              </a:srgbClr>
            </a:solidFill>
            <a:prstDash val="solid"/>
          </a:ln>
        </p:spPr>
      </p:sp>
      <p:sp>
        <p:nvSpPr>
          <p:cNvPr id="13" name="Shape 11"/>
          <p:cNvSpPr/>
          <p:nvPr/>
        </p:nvSpPr>
        <p:spPr>
          <a:xfrm>
            <a:off x="3771900" y="1984248"/>
            <a:ext cx="418338" cy="283464"/>
          </a:xfrm>
          <a:prstGeom prst="rect">
            <a:avLst/>
          </a:prstGeom>
          <a:solidFill>
            <a:srgbClr val="C9C4CE"/>
          </a:solidFill>
          <a:ln w="12700">
            <a:solidFill>
              <a:srgbClr val="FFFFFF">
                <a:alpha val="0"/>
              </a:srgbClr>
            </a:solidFill>
            <a:prstDash val="solid"/>
          </a:ln>
        </p:spPr>
      </p:sp>
      <p:sp>
        <p:nvSpPr>
          <p:cNvPr id="14" name="Shape 12"/>
          <p:cNvSpPr/>
          <p:nvPr/>
        </p:nvSpPr>
        <p:spPr>
          <a:xfrm>
            <a:off x="4217670" y="1984248"/>
            <a:ext cx="418338" cy="283464"/>
          </a:xfrm>
          <a:prstGeom prst="rect">
            <a:avLst/>
          </a:prstGeom>
          <a:solidFill>
            <a:srgbClr val="C9C4CE"/>
          </a:solidFill>
          <a:ln w="12700">
            <a:solidFill>
              <a:srgbClr val="FFFFFF">
                <a:alpha val="0"/>
              </a:srgbClr>
            </a:solidFill>
            <a:prstDash val="solid"/>
          </a:ln>
        </p:spPr>
      </p:sp>
      <p:sp>
        <p:nvSpPr>
          <p:cNvPr id="15" name="Text 13"/>
          <p:cNvSpPr/>
          <p:nvPr/>
        </p:nvSpPr>
        <p:spPr>
          <a:xfrm>
            <a:off x="4846320" y="1993392"/>
            <a:ext cx="320040" cy="182880"/>
          </a:xfrm>
          <a:prstGeom prst="rect">
            <a:avLst/>
          </a:prstGeom>
          <a:noFill/>
        </p:spPr>
        <p:txBody>
          <a:bodyPr wrap="square" lIns="0" tIns="0" rIns="0" bIns="0" rtlCol="0" anchor="ctr"/>
          <a:lstStyle/>
          <a:p>
            <a:pPr marL="0" indent="0">
              <a:buNone/>
            </a:pPr>
            <a:r>
              <a:rPr lang="en-US" sz="1200" b="1" dirty="0">
                <a:solidFill>
                  <a:srgbClr val="69626F"/>
                </a:solidFill>
                <a:latin typeface="Aptos" pitchFamily="34" charset="0"/>
                <a:ea typeface="Aptos" pitchFamily="34" charset="-122"/>
                <a:cs typeface="Aptos" pitchFamily="34" charset="-120"/>
              </a:rPr>
              <a:t>SZ</a:t>
            </a:r>
            <a:endParaRPr lang="en-US" sz="1200" dirty="0"/>
          </a:p>
        </p:txBody>
      </p:sp>
      <p:sp>
        <p:nvSpPr>
          <p:cNvPr id="16" name="Shape 14"/>
          <p:cNvSpPr/>
          <p:nvPr/>
        </p:nvSpPr>
        <p:spPr>
          <a:xfrm>
            <a:off x="2788920" y="2880360"/>
            <a:ext cx="1965960" cy="502920"/>
          </a:xfrm>
          <a:prstGeom prst="roundRect">
            <a:avLst>
              <a:gd name="adj" fmla="val 10909"/>
            </a:avLst>
          </a:prstGeom>
          <a:solidFill>
            <a:srgbClr val="FFFFFF"/>
          </a:solidFill>
          <a:ln w="12700">
            <a:solidFill>
              <a:srgbClr val="8A3C94"/>
            </a:solidFill>
            <a:prstDash val="solid"/>
          </a:ln>
        </p:spPr>
      </p:sp>
      <p:sp>
        <p:nvSpPr>
          <p:cNvPr id="17" name="Shape 15"/>
          <p:cNvSpPr/>
          <p:nvPr/>
        </p:nvSpPr>
        <p:spPr>
          <a:xfrm>
            <a:off x="2880360" y="2990088"/>
            <a:ext cx="418338" cy="283464"/>
          </a:xfrm>
          <a:prstGeom prst="rect">
            <a:avLst/>
          </a:prstGeom>
          <a:solidFill>
            <a:srgbClr val="660874"/>
          </a:solidFill>
          <a:ln w="12700">
            <a:solidFill>
              <a:srgbClr val="FFFFFF">
                <a:alpha val="0"/>
              </a:srgbClr>
            </a:solidFill>
            <a:prstDash val="solid"/>
          </a:ln>
        </p:spPr>
      </p:sp>
      <p:sp>
        <p:nvSpPr>
          <p:cNvPr id="18" name="Shape 16"/>
          <p:cNvSpPr/>
          <p:nvPr/>
        </p:nvSpPr>
        <p:spPr>
          <a:xfrm>
            <a:off x="3326130" y="2990088"/>
            <a:ext cx="418338" cy="283464"/>
          </a:xfrm>
          <a:prstGeom prst="rect">
            <a:avLst/>
          </a:prstGeom>
          <a:solidFill>
            <a:srgbClr val="660874"/>
          </a:solidFill>
          <a:ln w="12700">
            <a:solidFill>
              <a:srgbClr val="FFFFFF">
                <a:alpha val="0"/>
              </a:srgbClr>
            </a:solidFill>
            <a:prstDash val="solid"/>
          </a:ln>
        </p:spPr>
      </p:sp>
      <p:sp>
        <p:nvSpPr>
          <p:cNvPr id="19" name="Shape 17"/>
          <p:cNvSpPr/>
          <p:nvPr/>
        </p:nvSpPr>
        <p:spPr>
          <a:xfrm>
            <a:off x="3771900" y="2990088"/>
            <a:ext cx="418338" cy="283464"/>
          </a:xfrm>
          <a:prstGeom prst="rect">
            <a:avLst/>
          </a:prstGeom>
          <a:solidFill>
            <a:srgbClr val="660874"/>
          </a:solidFill>
          <a:ln w="12700">
            <a:solidFill>
              <a:srgbClr val="FFFFFF">
                <a:alpha val="0"/>
              </a:srgbClr>
            </a:solidFill>
            <a:prstDash val="solid"/>
          </a:ln>
        </p:spPr>
      </p:sp>
      <p:sp>
        <p:nvSpPr>
          <p:cNvPr id="20" name="Shape 18"/>
          <p:cNvSpPr/>
          <p:nvPr/>
        </p:nvSpPr>
        <p:spPr>
          <a:xfrm>
            <a:off x="4217670" y="2990088"/>
            <a:ext cx="418338" cy="283464"/>
          </a:xfrm>
          <a:prstGeom prst="rect">
            <a:avLst/>
          </a:prstGeom>
          <a:solidFill>
            <a:srgbClr val="660874"/>
          </a:solidFill>
          <a:ln w="12700">
            <a:solidFill>
              <a:srgbClr val="FFFFFF">
                <a:alpha val="0"/>
              </a:srgbClr>
            </a:solidFill>
            <a:prstDash val="solid"/>
          </a:ln>
        </p:spPr>
      </p:sp>
      <p:sp>
        <p:nvSpPr>
          <p:cNvPr id="21" name="Text 19"/>
          <p:cNvSpPr/>
          <p:nvPr/>
        </p:nvSpPr>
        <p:spPr>
          <a:xfrm>
            <a:off x="4846320" y="2999232"/>
            <a:ext cx="320040" cy="182880"/>
          </a:xfrm>
          <a:prstGeom prst="rect">
            <a:avLst/>
          </a:prstGeom>
          <a:noFill/>
        </p:spPr>
        <p:txBody>
          <a:bodyPr wrap="square" lIns="0" tIns="0" rIns="0" bIns="0" rtlCol="0" anchor="ctr"/>
          <a:lstStyle/>
          <a:p>
            <a:pPr marL="0" indent="0">
              <a:buNone/>
            </a:pPr>
            <a:r>
              <a:rPr lang="en-US" sz="1200" b="1" dirty="0">
                <a:solidFill>
                  <a:srgbClr val="660874"/>
                </a:solidFill>
                <a:latin typeface="Aptos" pitchFamily="34" charset="0"/>
                <a:ea typeface="Aptos" pitchFamily="34" charset="-122"/>
                <a:cs typeface="Aptos" pitchFamily="34" charset="-120"/>
              </a:rPr>
              <a:t>QZ</a:t>
            </a:r>
            <a:endParaRPr lang="en-US" sz="1200" dirty="0"/>
          </a:p>
        </p:txBody>
      </p:sp>
      <p:sp>
        <p:nvSpPr>
          <p:cNvPr id="22" name="Text 20"/>
          <p:cNvSpPr/>
          <p:nvPr/>
        </p:nvSpPr>
        <p:spPr>
          <a:xfrm>
            <a:off x="914400" y="3401568"/>
            <a:ext cx="2423160" cy="182880"/>
          </a:xfrm>
          <a:prstGeom prst="rect">
            <a:avLst/>
          </a:prstGeom>
          <a:noFill/>
        </p:spPr>
        <p:txBody>
          <a:bodyPr wrap="square" lIns="0" tIns="0" rIns="0" bIns="0" rtlCol="0" anchor="ctr"/>
          <a:lstStyle/>
          <a:p>
            <a:pPr marL="0" indent="0">
              <a:buNone/>
            </a:pPr>
            <a:r>
              <a:rPr lang="en-US" sz="1150" dirty="0">
                <a:solidFill>
                  <a:srgbClr val="69626F"/>
                </a:solidFill>
                <a:latin typeface="Aptos" pitchFamily="34" charset="0"/>
                <a:ea typeface="Aptos" pitchFamily="34" charset="-122"/>
                <a:cs typeface="Aptos" pitchFamily="34" charset="-120"/>
              </a:rPr>
              <a:t>classifies to SZ / QZ</a:t>
            </a:r>
            <a:endParaRPr lang="en-US" sz="1150" dirty="0"/>
          </a:p>
        </p:txBody>
      </p:sp>
      <p:sp>
        <p:nvSpPr>
          <p:cNvPr id="23" name="Text 21"/>
          <p:cNvSpPr/>
          <p:nvPr/>
        </p:nvSpPr>
        <p:spPr>
          <a:xfrm>
            <a:off x="1097280" y="3867912"/>
            <a:ext cx="3520440" cy="219456"/>
          </a:xfrm>
          <a:prstGeom prst="rect">
            <a:avLst/>
          </a:prstGeom>
          <a:noFill/>
        </p:spPr>
        <p:txBody>
          <a:bodyPr wrap="square" lIns="0" tIns="0" rIns="0" bIns="0" rtlCol="0" anchor="ctr"/>
          <a:lstStyle/>
          <a:p>
            <a:pPr marL="0" indent="0">
              <a:buNone/>
            </a:pPr>
            <a:r>
              <a:rPr lang="en-US" sz="1350" dirty="0">
                <a:solidFill>
                  <a:srgbClr val="69626F"/>
                </a:solidFill>
                <a:latin typeface="Aptos" pitchFamily="34" charset="0"/>
                <a:ea typeface="Aptos" pitchFamily="34" charset="-122"/>
                <a:cs typeface="Aptos" pitchFamily="34" charset="-120"/>
              </a:rPr>
              <a:t>RR scheduler serves both zones</a:t>
            </a:r>
            <a:endParaRPr lang="en-US" sz="1350" dirty="0"/>
          </a:p>
        </p:txBody>
      </p:sp>
      <p:sp>
        <p:nvSpPr>
          <p:cNvPr id="24" name="Shape 22"/>
          <p:cNvSpPr/>
          <p:nvPr/>
        </p:nvSpPr>
        <p:spPr>
          <a:xfrm>
            <a:off x="6903720" y="1261872"/>
            <a:ext cx="4526280" cy="3246120"/>
          </a:xfrm>
          <a:prstGeom prst="roundRect">
            <a:avLst>
              <a:gd name="adj" fmla="val 2817"/>
            </a:avLst>
          </a:prstGeom>
          <a:solidFill>
            <a:srgbClr val="F6F5F7"/>
          </a:solidFill>
          <a:ln w="12700">
            <a:solidFill>
              <a:srgbClr val="E7E1EA"/>
            </a:solidFill>
            <a:prstDash val="solid"/>
          </a:ln>
        </p:spPr>
      </p:sp>
      <p:sp>
        <p:nvSpPr>
          <p:cNvPr id="25" name="Text 23"/>
          <p:cNvSpPr/>
          <p:nvPr/>
        </p:nvSpPr>
        <p:spPr>
          <a:xfrm>
            <a:off x="7178040" y="1536192"/>
            <a:ext cx="2926080" cy="256032"/>
          </a:xfrm>
          <a:prstGeom prst="rect">
            <a:avLst/>
          </a:prstGeom>
          <a:noFill/>
        </p:spPr>
        <p:txBody>
          <a:bodyPr wrap="square" lIns="0" tIns="0" rIns="0" bIns="0" rtlCol="0" anchor="ctr"/>
          <a:lstStyle/>
          <a:p>
            <a:pPr marL="0" indent="0">
              <a:buNone/>
            </a:pPr>
            <a:r>
              <a:rPr lang="en-US" sz="1700" b="1" dirty="0">
                <a:solidFill>
                  <a:srgbClr val="1E1E24"/>
                </a:solidFill>
                <a:latin typeface="Aptos" pitchFamily="34" charset="0"/>
                <a:ea typeface="Aptos" pitchFamily="34" charset="-122"/>
                <a:cs typeface="Aptos" pitchFamily="34" charset="-120"/>
              </a:rPr>
              <a:t>Congestion Point (CP)</a:t>
            </a:r>
            <a:endParaRPr lang="en-US" sz="1700" dirty="0"/>
          </a:p>
        </p:txBody>
      </p:sp>
      <p:sp>
        <p:nvSpPr>
          <p:cNvPr id="26" name="Text 24"/>
          <p:cNvSpPr/>
          <p:nvPr/>
        </p:nvSpPr>
        <p:spPr>
          <a:xfrm>
            <a:off x="7406640" y="2240280"/>
            <a:ext cx="1188720" cy="822960"/>
          </a:xfrm>
          <a:prstGeom prst="roundRect">
            <a:avLst>
              <a:gd name="adj" fmla="val 8889"/>
            </a:avLst>
          </a:prstGeom>
          <a:solidFill>
            <a:srgbClr val="FFFFFF"/>
          </a:solidFill>
          <a:ln w="12700">
            <a:solidFill>
              <a:srgbClr val="D8D2DE"/>
            </a:solidFill>
          </a:ln>
        </p:spPr>
        <p:txBody>
          <a:bodyPr wrap="square" lIns="1270" tIns="1270" rIns="1270" bIns="1270" rtlCol="0" anchor="ctr">
            <a:normAutofit/>
          </a:bodyPr>
          <a:lstStyle/>
          <a:p>
            <a:pPr marL="0" indent="0" algn="ctr">
              <a:buNone/>
            </a:pPr>
            <a:r>
              <a:rPr lang="en-US" sz="1300" b="1" dirty="0">
                <a:solidFill>
                  <a:srgbClr val="1E1E24"/>
                </a:solidFill>
                <a:latin typeface="Aptos" pitchFamily="34" charset="0"/>
                <a:ea typeface="Aptos" pitchFamily="34" charset="-122"/>
                <a:cs typeface="Aptos" pitchFamily="34" charset="-120"/>
              </a:rPr>
              <a:t>egress</a:t>
            </a:r>
            <a:endParaRPr lang="en-US" sz="1300" dirty="0"/>
          </a:p>
          <a:p>
            <a:pPr marL="0" indent="0" algn="ctr">
              <a:buNone/>
            </a:pPr>
            <a:r>
              <a:rPr lang="en-US" sz="1300" b="1" dirty="0">
                <a:solidFill>
                  <a:srgbClr val="1E1E24"/>
                </a:solidFill>
                <a:latin typeface="Aptos" pitchFamily="34" charset="0"/>
                <a:ea typeface="Aptos" pitchFamily="34" charset="-122"/>
                <a:cs typeface="Aptos" pitchFamily="34" charset="-120"/>
              </a:rPr>
              <a:t>queue</a:t>
            </a:r>
            <a:endParaRPr lang="en-US" sz="1300" dirty="0"/>
          </a:p>
        </p:txBody>
      </p:sp>
      <p:sp>
        <p:nvSpPr>
          <p:cNvPr id="27" name="Text 25"/>
          <p:cNvSpPr/>
          <p:nvPr/>
        </p:nvSpPr>
        <p:spPr>
          <a:xfrm>
            <a:off x="9235440" y="2240280"/>
            <a:ext cx="1508760" cy="822960"/>
          </a:xfrm>
          <a:prstGeom prst="roundRect">
            <a:avLst>
              <a:gd name="adj" fmla="val 8889"/>
            </a:avLst>
          </a:prstGeom>
          <a:solidFill>
            <a:srgbClr val="FFFFFF"/>
          </a:solidFill>
          <a:ln w="12700">
            <a:solidFill>
              <a:srgbClr val="8A3C94"/>
            </a:solidFill>
          </a:ln>
        </p:spPr>
        <p:txBody>
          <a:bodyPr wrap="square" lIns="1270" tIns="1270" rIns="1270" bIns="1270" rtlCol="0" anchor="ctr">
            <a:normAutofit/>
          </a:bodyPr>
          <a:lstStyle/>
          <a:p>
            <a:pPr marL="0" indent="0" algn="ctr">
              <a:buNone/>
            </a:pPr>
            <a:r>
              <a:rPr lang="en-US" sz="1300" b="1" dirty="0">
                <a:solidFill>
                  <a:srgbClr val="3A0045"/>
                </a:solidFill>
                <a:latin typeface="Aptos" pitchFamily="34" charset="0"/>
                <a:ea typeface="Aptos" pitchFamily="34" charset="-122"/>
                <a:cs typeface="Aptos" pitchFamily="34" charset="-120"/>
              </a:rPr>
              <a:t>detector</a:t>
            </a:r>
            <a:endParaRPr lang="en-US" sz="1300" dirty="0"/>
          </a:p>
          <a:p>
            <a:pPr marL="0" indent="0" algn="ctr">
              <a:buNone/>
            </a:pPr>
            <a:r>
              <a:rPr lang="en-US" sz="1300" b="1" dirty="0">
                <a:solidFill>
                  <a:srgbClr val="3A0045"/>
                </a:solidFill>
                <a:latin typeface="Aptos" pitchFamily="34" charset="0"/>
                <a:ea typeface="Aptos" pitchFamily="34" charset="-122"/>
                <a:cs typeface="Aptos" pitchFamily="34" charset="-120"/>
              </a:rPr>
              <a:t>length &gt; Eq</a:t>
            </a:r>
            <a:endParaRPr lang="en-US" sz="1300" dirty="0"/>
          </a:p>
        </p:txBody>
      </p:sp>
      <p:sp>
        <p:nvSpPr>
          <p:cNvPr id="28" name="Text 26"/>
          <p:cNvSpPr/>
          <p:nvPr/>
        </p:nvSpPr>
        <p:spPr>
          <a:xfrm>
            <a:off x="5440680" y="2121408"/>
            <a:ext cx="1005840" cy="201168"/>
          </a:xfrm>
          <a:prstGeom prst="rect">
            <a:avLst/>
          </a:prstGeom>
          <a:noFill/>
        </p:spPr>
        <p:txBody>
          <a:bodyPr wrap="square" lIns="0" tIns="0" rIns="0" bIns="0" rtlCol="0" anchor="ctr"/>
          <a:lstStyle/>
          <a:p>
            <a:pPr marL="0" indent="0" algn="ctr">
              <a:buNone/>
            </a:pPr>
            <a:r>
              <a:rPr lang="en-US" sz="1250" b="1" dirty="0">
                <a:solidFill>
                  <a:srgbClr val="69626F"/>
                </a:solidFill>
                <a:latin typeface="Aptos" pitchFamily="34" charset="0"/>
                <a:ea typeface="Aptos" pitchFamily="34" charset="-122"/>
                <a:cs typeface="Aptos" pitchFamily="34" charset="-120"/>
              </a:rPr>
              <a:t>packets →</a:t>
            </a:r>
            <a:endParaRPr lang="en-US" sz="1250" dirty="0"/>
          </a:p>
        </p:txBody>
      </p:sp>
      <p:sp>
        <p:nvSpPr>
          <p:cNvPr id="29" name="Text 27"/>
          <p:cNvSpPr/>
          <p:nvPr/>
        </p:nvSpPr>
        <p:spPr>
          <a:xfrm>
            <a:off x="5376672" y="3456432"/>
            <a:ext cx="1143000" cy="201168"/>
          </a:xfrm>
          <a:prstGeom prst="rect">
            <a:avLst/>
          </a:prstGeom>
          <a:noFill/>
        </p:spPr>
        <p:txBody>
          <a:bodyPr wrap="square" lIns="0" tIns="0" rIns="0" bIns="0" rtlCol="0" anchor="ctr"/>
          <a:lstStyle/>
          <a:p>
            <a:pPr marL="0" indent="0" algn="ctr">
              <a:buNone/>
            </a:pPr>
            <a:r>
              <a:rPr lang="en-US" sz="1250" b="1" dirty="0">
                <a:solidFill>
                  <a:srgbClr val="3A0045"/>
                </a:solidFill>
                <a:latin typeface="Aptos" pitchFamily="34" charset="0"/>
                <a:ea typeface="Aptos" pitchFamily="34" charset="-122"/>
                <a:cs typeface="Aptos" pitchFamily="34" charset="-120"/>
              </a:rPr>
              <a:t>← release</a:t>
            </a:r>
            <a:endParaRPr lang="en-US" sz="1250" dirty="0"/>
          </a:p>
        </p:txBody>
      </p:sp>
      <p:sp>
        <p:nvSpPr>
          <p:cNvPr id="30" name="Text 28"/>
          <p:cNvSpPr/>
          <p:nvPr/>
        </p:nvSpPr>
        <p:spPr>
          <a:xfrm>
            <a:off x="4572000" y="4617720"/>
            <a:ext cx="3611880" cy="201168"/>
          </a:xfrm>
          <a:prstGeom prst="rect">
            <a:avLst/>
          </a:prstGeom>
          <a:noFill/>
        </p:spPr>
        <p:txBody>
          <a:bodyPr wrap="square" lIns="0" tIns="0" rIns="0" bIns="0" rtlCol="0" anchor="ctr"/>
          <a:lstStyle/>
          <a:p>
            <a:pPr marL="0" indent="0" algn="ctr">
              <a:buNone/>
            </a:pPr>
            <a:r>
              <a:rPr lang="en-US" sz="1250" dirty="0">
                <a:solidFill>
                  <a:srgbClr val="3A0045"/>
                </a:solidFill>
                <a:latin typeface="Aptos" pitchFamily="34" charset="0"/>
                <a:ea typeface="Aptos" pitchFamily="34" charset="-122"/>
                <a:cs typeface="Aptos" pitchFamily="34" charset="-120"/>
              </a:rPr>
              <a:t>quarantine / release notification</a:t>
            </a:r>
            <a:endParaRPr lang="en-US" sz="1250" dirty="0"/>
          </a:p>
        </p:txBody>
      </p:sp>
      <p:sp>
        <p:nvSpPr>
          <p:cNvPr id="31" name="Text 29"/>
          <p:cNvSpPr/>
          <p:nvPr/>
        </p:nvSpPr>
        <p:spPr>
          <a:xfrm>
            <a:off x="685800" y="4983480"/>
            <a:ext cx="2468880" cy="475488"/>
          </a:xfrm>
          <a:prstGeom prst="roundRect">
            <a:avLst>
              <a:gd name="adj" fmla="val 13462"/>
            </a:avLst>
          </a:prstGeom>
          <a:solidFill>
            <a:srgbClr val="FFFFFF"/>
          </a:solidFill>
          <a:ln w="10160">
            <a:solidFill>
              <a:srgbClr val="D8D2DE"/>
            </a:solidFill>
          </a:ln>
        </p:spPr>
        <p:txBody>
          <a:bodyPr wrap="square" lIns="889" tIns="889" rIns="889" bIns="889" rtlCol="0" anchor="ctr">
            <a:normAutofit/>
          </a:bodyPr>
          <a:lstStyle/>
          <a:p>
            <a:pPr marL="0" indent="0">
              <a:buNone/>
            </a:pPr>
            <a:r>
              <a:rPr lang="en-US" sz="1350" dirty="0">
                <a:solidFill>
                  <a:srgbClr val="1E1E24"/>
                </a:solidFill>
                <a:latin typeface="Aptos" pitchFamily="34" charset="0"/>
                <a:ea typeface="Aptos" pitchFamily="34" charset="-122"/>
                <a:cs typeface="Aptos" pitchFamily="34" charset="-120"/>
              </a:rPr>
              <a:t>1  Monitor CP egress queues</a:t>
            </a:r>
            <a:endParaRPr lang="en-US" sz="1350" dirty="0"/>
          </a:p>
        </p:txBody>
      </p:sp>
      <p:sp>
        <p:nvSpPr>
          <p:cNvPr id="32" name="Text 30"/>
          <p:cNvSpPr/>
          <p:nvPr/>
        </p:nvSpPr>
        <p:spPr>
          <a:xfrm>
            <a:off x="3273552" y="4983480"/>
            <a:ext cx="2468880" cy="475488"/>
          </a:xfrm>
          <a:prstGeom prst="roundRect">
            <a:avLst>
              <a:gd name="adj" fmla="val 13462"/>
            </a:avLst>
          </a:prstGeom>
          <a:solidFill>
            <a:srgbClr val="FFFFFF"/>
          </a:solidFill>
          <a:ln w="10160">
            <a:solidFill>
              <a:srgbClr val="D8D2DE"/>
            </a:solidFill>
          </a:ln>
        </p:spPr>
        <p:txBody>
          <a:bodyPr wrap="square" lIns="889" tIns="889" rIns="889" bIns="889" rtlCol="0" anchor="ctr">
            <a:normAutofit/>
          </a:bodyPr>
          <a:lstStyle/>
          <a:p>
            <a:pPr marL="0" indent="0">
              <a:buNone/>
            </a:pPr>
            <a:r>
              <a:rPr lang="en-US" sz="1350" dirty="0">
                <a:solidFill>
                  <a:srgbClr val="1E1E24"/>
                </a:solidFill>
                <a:latin typeface="Aptos" pitchFamily="34" charset="0"/>
                <a:ea typeface="Aptos" pitchFamily="34" charset="-122"/>
                <a:cs typeface="Aptos" pitchFamily="34" charset="-120"/>
              </a:rPr>
              <a:t>2  Trigger if length &gt; Eq</a:t>
            </a:r>
            <a:endParaRPr lang="en-US" sz="1350" dirty="0"/>
          </a:p>
        </p:txBody>
      </p:sp>
      <p:sp>
        <p:nvSpPr>
          <p:cNvPr id="33" name="Text 31"/>
          <p:cNvSpPr/>
          <p:nvPr/>
        </p:nvSpPr>
        <p:spPr>
          <a:xfrm>
            <a:off x="5852160" y="4983480"/>
            <a:ext cx="2633472" cy="475488"/>
          </a:xfrm>
          <a:prstGeom prst="roundRect">
            <a:avLst>
              <a:gd name="adj" fmla="val 13462"/>
            </a:avLst>
          </a:prstGeom>
          <a:solidFill>
            <a:srgbClr val="F4EAF7"/>
          </a:solidFill>
          <a:ln w="10160">
            <a:solidFill>
              <a:srgbClr val="8A3C94"/>
            </a:solidFill>
          </a:ln>
        </p:spPr>
        <p:txBody>
          <a:bodyPr wrap="square" lIns="889" tIns="889" rIns="889" bIns="889" rtlCol="0" anchor="ctr">
            <a:normAutofit/>
          </a:bodyPr>
          <a:lstStyle/>
          <a:p>
            <a:pPr marL="0" indent="0">
              <a:buNone/>
            </a:pPr>
            <a:r>
              <a:rPr lang="en-US" sz="1350" b="1" dirty="0">
                <a:solidFill>
                  <a:srgbClr val="3A0045"/>
                </a:solidFill>
                <a:latin typeface="Aptos" pitchFamily="34" charset="0"/>
                <a:ea typeface="Aptos" pitchFamily="34" charset="-122"/>
                <a:cs typeface="Aptos" pitchFamily="34" charset="-120"/>
              </a:rPr>
              <a:t>3  QP moves matches into QZ</a:t>
            </a:r>
            <a:endParaRPr lang="en-US" sz="1350" dirty="0"/>
          </a:p>
        </p:txBody>
      </p:sp>
      <p:sp>
        <p:nvSpPr>
          <p:cNvPr id="34" name="Text 32"/>
          <p:cNvSpPr/>
          <p:nvPr/>
        </p:nvSpPr>
        <p:spPr>
          <a:xfrm>
            <a:off x="8622792" y="4983480"/>
            <a:ext cx="2468880" cy="475488"/>
          </a:xfrm>
          <a:prstGeom prst="roundRect">
            <a:avLst>
              <a:gd name="adj" fmla="val 13462"/>
            </a:avLst>
          </a:prstGeom>
          <a:solidFill>
            <a:srgbClr val="FFFFFF"/>
          </a:solidFill>
          <a:ln w="10160">
            <a:solidFill>
              <a:srgbClr val="D8D2DE"/>
            </a:solidFill>
          </a:ln>
        </p:spPr>
        <p:txBody>
          <a:bodyPr wrap="square" lIns="889" tIns="889" rIns="889" bIns="889" rtlCol="0" anchor="ctr">
            <a:normAutofit/>
          </a:bodyPr>
          <a:lstStyle/>
          <a:p>
            <a:pPr marL="0" indent="0">
              <a:buNone/>
            </a:pPr>
            <a:r>
              <a:rPr lang="en-US" sz="1350" dirty="0">
                <a:solidFill>
                  <a:srgbClr val="1E1E24"/>
                </a:solidFill>
                <a:latin typeface="Aptos" pitchFamily="34" charset="0"/>
                <a:ea typeface="Aptos" pitchFamily="34" charset="-122"/>
                <a:cs typeface="Aptos" pitchFamily="34" charset="-120"/>
              </a:rPr>
              <a:t>4  Release if length &lt; Er</a:t>
            </a:r>
            <a:endParaRPr lang="en-US" sz="1350" dirty="0"/>
          </a:p>
        </p:txBody>
      </p:sp>
      <p:sp>
        <p:nvSpPr>
          <p:cNvPr id="35" name="Text 33"/>
          <p:cNvSpPr/>
          <p:nvPr/>
        </p:nvSpPr>
        <p:spPr>
          <a:xfrm>
            <a:off x="731520" y="5742432"/>
            <a:ext cx="10332720" cy="256032"/>
          </a:xfrm>
          <a:prstGeom prst="rect">
            <a:avLst/>
          </a:prstGeom>
          <a:noFill/>
        </p:spPr>
        <p:txBody>
          <a:bodyPr wrap="square" lIns="0" tIns="0" rIns="0" bIns="0" rtlCol="0" anchor="t">
            <a:normAutofit/>
          </a:bodyPr>
          <a:lstStyle/>
          <a:p>
            <a:pPr marL="0" indent="0" algn="l">
              <a:buNone/>
            </a:pPr>
            <a:r>
              <a:rPr lang="en-US" sz="1250" dirty="0">
                <a:solidFill>
                  <a:srgbClr val="69626F"/>
                </a:solidFill>
                <a:latin typeface="Aptos" pitchFamily="34" charset="0"/>
                <a:ea typeface="Aptos" pitchFamily="34" charset="-122"/>
                <a:cs typeface="Aptos" pitchFamily="34" charset="-120"/>
              </a:rPr>
              <a:t>Simulation thresholds in the paper: Eq = 200 KB, Er = 100 KB.</a:t>
            </a:r>
            <a:endParaRPr lang="en-US" sz="1250" dirty="0"/>
          </a:p>
        </p:txBody>
      </p:sp>
      <p:sp>
        <p:nvSpPr>
          <p:cNvPr id="36" name="Text 34"/>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Fig. 4 and §3 Congestion Quarantine.</a:t>
            </a:r>
            <a:endParaRPr lang="en-US" sz="850" dirty="0"/>
          </a:p>
        </p:txBody>
      </p:sp>
      <p:sp>
        <p:nvSpPr>
          <p:cNvPr id="37"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EVALUATION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Micro evaluation: CQ removes the observed pathologies</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7" name="Text 5"/>
          <p:cNvSpPr/>
          <p:nvPr/>
        </p:nvSpPr>
        <p:spPr>
          <a:xfrm>
            <a:off x="713232" y="1115568"/>
            <a:ext cx="1234440" cy="320040"/>
          </a:xfrm>
          <a:prstGeom prst="roundRect">
            <a:avLst>
              <a:gd name="adj" fmla="val 14286"/>
            </a:avLst>
          </a:prstGeom>
          <a:solidFill>
            <a:srgbClr val="69626F"/>
          </a:solidFill>
          <a:ln w="10160">
            <a:solidFill>
              <a:srgbClr val="69626F"/>
            </a:solidFill>
          </a:ln>
        </p:spPr>
        <p:txBody>
          <a:bodyPr wrap="square" lIns="762" tIns="762" rIns="762" bIns="762"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Without CQ</a:t>
            </a:r>
            <a:endParaRPr lang="en-US" sz="1250" dirty="0"/>
          </a:p>
        </p:txBody>
      </p:sp>
      <p:pic>
        <p:nvPicPr>
          <p:cNvPr id="8" name="Image 0" descr="/mnt/data/cq_assets/crops/fig2_charts_only.png"/>
          <p:cNvPicPr>
            <a:picLocks noChangeAspect="1"/>
          </p:cNvPicPr>
          <p:nvPr/>
        </p:nvPicPr>
        <p:blipFill>
          <a:blip r:embed="rId1"/>
          <a:stretch>
            <a:fillRect/>
          </a:stretch>
        </p:blipFill>
        <p:spPr>
          <a:xfrm>
            <a:off x="640080" y="1508760"/>
            <a:ext cx="3794760" cy="4343400"/>
          </a:xfrm>
          <a:prstGeom prst="rect">
            <a:avLst/>
          </a:prstGeom>
        </p:spPr>
      </p:pic>
      <p:sp>
        <p:nvSpPr>
          <p:cNvPr id="9" name="Text 6"/>
          <p:cNvSpPr/>
          <p:nvPr/>
        </p:nvSpPr>
        <p:spPr>
          <a:xfrm>
            <a:off x="4645152" y="1115568"/>
            <a:ext cx="1097280" cy="320040"/>
          </a:xfrm>
          <a:prstGeom prst="roundRect">
            <a:avLst>
              <a:gd name="adj" fmla="val 14286"/>
            </a:avLst>
          </a:prstGeom>
          <a:solidFill>
            <a:srgbClr val="8A3C94"/>
          </a:solidFill>
          <a:ln w="10160">
            <a:solidFill>
              <a:srgbClr val="8A3C94"/>
            </a:solidFill>
          </a:ln>
        </p:spPr>
        <p:txBody>
          <a:bodyPr wrap="square" lIns="762" tIns="762" rIns="762" bIns="762"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With CQ</a:t>
            </a:r>
            <a:endParaRPr lang="en-US" sz="1250" dirty="0"/>
          </a:p>
        </p:txBody>
      </p:sp>
      <p:pic>
        <p:nvPicPr>
          <p:cNvPr id="10" name="Image 1" descr="/mnt/data/cq_assets/crops/fig3_charts_only.png"/>
          <p:cNvPicPr>
            <a:picLocks noChangeAspect="1"/>
          </p:cNvPicPr>
          <p:nvPr/>
        </p:nvPicPr>
        <p:blipFill>
          <a:blip r:embed="rId2"/>
          <a:stretch>
            <a:fillRect/>
          </a:stretch>
        </p:blipFill>
        <p:spPr>
          <a:xfrm>
            <a:off x="4572000" y="1470660"/>
            <a:ext cx="3794760" cy="4419600"/>
          </a:xfrm>
          <a:prstGeom prst="rect">
            <a:avLst/>
          </a:prstGeom>
        </p:spPr>
      </p:pic>
      <p:sp>
        <p:nvSpPr>
          <p:cNvPr id="11" name="Text 7"/>
          <p:cNvSpPr/>
          <p:nvPr/>
        </p:nvSpPr>
        <p:spPr>
          <a:xfrm>
            <a:off x="8732520" y="1600200"/>
            <a:ext cx="2697480" cy="658368"/>
          </a:xfrm>
          <a:prstGeom prst="roundRect">
            <a:avLst>
              <a:gd name="adj" fmla="val 9722"/>
            </a:avLst>
          </a:prstGeom>
          <a:solidFill>
            <a:srgbClr val="FBF7FC"/>
          </a:solidFill>
          <a:ln w="10160">
            <a:solidFill>
              <a:srgbClr val="8A3C94"/>
            </a:solidFill>
          </a:ln>
        </p:spPr>
        <p:txBody>
          <a:bodyPr wrap="square" lIns="1651" tIns="1651" rIns="1651" bIns="1651" rtlCol="0" anchor="ctr">
            <a:normAutofit/>
          </a:bodyPr>
          <a:lstStyle/>
          <a:p>
            <a:pPr marL="0" indent="0">
              <a:buNone/>
            </a:pPr>
            <a:r>
              <a:rPr lang="en-US" sz="1550" b="1" dirty="0">
                <a:solidFill>
                  <a:srgbClr val="3A0045"/>
                </a:solidFill>
                <a:latin typeface="Aptos" pitchFamily="34" charset="0"/>
                <a:ea typeface="Aptos" pitchFamily="34" charset="-122"/>
                <a:cs typeface="Aptos" pitchFamily="34" charset="-120"/>
              </a:rPr>
              <a:t>Congestion contagion is confined to QZ</a:t>
            </a:r>
            <a:endParaRPr lang="en-US" sz="1550" dirty="0"/>
          </a:p>
        </p:txBody>
      </p:sp>
      <p:sp>
        <p:nvSpPr>
          <p:cNvPr id="12" name="Text 8"/>
          <p:cNvSpPr/>
          <p:nvPr/>
        </p:nvSpPr>
        <p:spPr>
          <a:xfrm>
            <a:off x="8732520" y="2578608"/>
            <a:ext cx="2697480" cy="786384"/>
          </a:xfrm>
          <a:prstGeom prst="roundRect">
            <a:avLst>
              <a:gd name="adj" fmla="val 8140"/>
            </a:avLst>
          </a:prstGeom>
          <a:solidFill>
            <a:srgbClr val="FFFFFF"/>
          </a:solidFill>
          <a:ln w="10160">
            <a:solidFill>
              <a:srgbClr val="D8D2DE"/>
            </a:solidFill>
          </a:ln>
        </p:spPr>
        <p:txBody>
          <a:bodyPr wrap="square" lIns="1651" tIns="1651" rIns="1651" bIns="1651" rtlCol="0" anchor="ctr">
            <a:normAutofit/>
          </a:bodyPr>
          <a:lstStyle/>
          <a:p>
            <a:pPr marL="0" indent="0">
              <a:buNone/>
            </a:pPr>
            <a:r>
              <a:rPr lang="en-US" sz="1520" dirty="0">
                <a:solidFill>
                  <a:srgbClr val="1E1E24"/>
                </a:solidFill>
                <a:latin typeface="Aptos" pitchFamily="34" charset="0"/>
                <a:ea typeface="Aptos" pitchFamily="34" charset="-122"/>
                <a:cs typeface="Aptos" pitchFamily="34" charset="-120"/>
              </a:rPr>
              <a:t>CC no longer trades F0 protection against queue buildup</a:t>
            </a:r>
            <a:endParaRPr lang="en-US" sz="1520" dirty="0"/>
          </a:p>
        </p:txBody>
      </p:sp>
      <p:sp>
        <p:nvSpPr>
          <p:cNvPr id="13" name="Text 9"/>
          <p:cNvSpPr/>
          <p:nvPr/>
        </p:nvSpPr>
        <p:spPr>
          <a:xfrm>
            <a:off x="8732520" y="3703320"/>
            <a:ext cx="2697480" cy="694944"/>
          </a:xfrm>
          <a:prstGeom prst="roundRect">
            <a:avLst>
              <a:gd name="adj" fmla="val 9211"/>
            </a:avLst>
          </a:prstGeom>
          <a:solidFill>
            <a:srgbClr val="FFFFFF"/>
          </a:solidFill>
          <a:ln w="10160">
            <a:solidFill>
              <a:srgbClr val="D8D2DE"/>
            </a:solidFill>
          </a:ln>
        </p:spPr>
        <p:txBody>
          <a:bodyPr wrap="square" lIns="1651" tIns="1651" rIns="1651" bIns="1651" rtlCol="0" anchor="ctr">
            <a:normAutofit/>
          </a:bodyPr>
          <a:lstStyle/>
          <a:p>
            <a:pPr marL="0" indent="0">
              <a:buNone/>
            </a:pPr>
            <a:r>
              <a:rPr lang="en-US" sz="1520" dirty="0">
                <a:solidFill>
                  <a:srgbClr val="1E1E24"/>
                </a:solidFill>
                <a:latin typeface="Aptos" pitchFamily="34" charset="0"/>
                <a:ea typeface="Aptos" pitchFamily="34" charset="-122"/>
                <a:cs typeface="Aptos" pitchFamily="34" charset="-120"/>
              </a:rPr>
              <a:t>F0 throughput recovers across evaluated algorithms</a:t>
            </a:r>
            <a:endParaRPr lang="en-US" sz="1520" dirty="0"/>
          </a:p>
        </p:txBody>
      </p:sp>
      <p:sp>
        <p:nvSpPr>
          <p:cNvPr id="14" name="Text 10"/>
          <p:cNvSpPr/>
          <p:nvPr/>
        </p:nvSpPr>
        <p:spPr>
          <a:xfrm>
            <a:off x="8732520" y="5074920"/>
            <a:ext cx="2697480" cy="713232"/>
          </a:xfrm>
          <a:prstGeom prst="roundRect">
            <a:avLst>
              <a:gd name="adj" fmla="val 8974"/>
            </a:avLst>
          </a:prstGeom>
          <a:solidFill>
            <a:srgbClr val="FBF7FC"/>
          </a:solidFill>
          <a:ln w="10160">
            <a:solidFill>
              <a:srgbClr val="8A3C94"/>
            </a:solidFill>
          </a:ln>
        </p:spPr>
        <p:txBody>
          <a:bodyPr wrap="square" lIns="1651" tIns="1651" rIns="1651" bIns="1651" rtlCol="0" anchor="ctr">
            <a:normAutofit/>
          </a:bodyPr>
          <a:lstStyle/>
          <a:p>
            <a:pPr marL="0" indent="0">
              <a:buNone/>
            </a:pPr>
            <a:r>
              <a:rPr lang="en-US" sz="1520" b="1" dirty="0">
                <a:solidFill>
                  <a:srgbClr val="3A0045"/>
                </a:solidFill>
                <a:latin typeface="Aptos" pitchFamily="34" charset="0"/>
                <a:ea typeface="Aptos" pitchFamily="34" charset="-122"/>
                <a:cs typeface="Aptos" pitchFamily="34" charset="-120"/>
              </a:rPr>
              <a:t>CQ decouples burst and victim traffic; PFC acts only on QZ.</a:t>
            </a:r>
            <a:endParaRPr lang="en-US" sz="152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EVALUATION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At scale, CQ cuts normal-flow FCT slowdown</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pic>
        <p:nvPicPr>
          <p:cNvPr id="7" name="Image 0" descr="/mnt/data/cq_assets/crops/fig7_charts_only.png"/>
          <p:cNvPicPr>
            <a:picLocks noChangeAspect="1"/>
          </p:cNvPicPr>
          <p:nvPr/>
        </p:nvPicPr>
        <p:blipFill>
          <a:blip r:embed="rId1"/>
          <a:stretch>
            <a:fillRect/>
          </a:stretch>
        </p:blipFill>
        <p:spPr>
          <a:xfrm>
            <a:off x="594360" y="1265353"/>
            <a:ext cx="7452360" cy="3760365"/>
          </a:xfrm>
          <a:prstGeom prst="rect">
            <a:avLst/>
          </a:prstGeom>
        </p:spPr>
      </p:pic>
      <p:sp>
        <p:nvSpPr>
          <p:cNvPr id="8" name="Text 5"/>
          <p:cNvSpPr/>
          <p:nvPr/>
        </p:nvSpPr>
        <p:spPr>
          <a:xfrm>
            <a:off x="8430768" y="1170432"/>
            <a:ext cx="2971800" cy="365760"/>
          </a:xfrm>
          <a:prstGeom prst="roundRect">
            <a:avLst>
              <a:gd name="adj" fmla="val 20000"/>
            </a:avLst>
          </a:prstGeom>
          <a:solidFill>
            <a:srgbClr val="F4EAF7"/>
          </a:solidFill>
          <a:ln w="10160">
            <a:solidFill>
              <a:srgbClr val="E3D2E7"/>
            </a:solidFill>
          </a:ln>
        </p:spPr>
        <p:txBody>
          <a:bodyPr wrap="square" lIns="1524" tIns="1524" rIns="1524" bIns="1524" rtlCol="0" anchor="ctr">
            <a:normAutofit/>
          </a:bodyPr>
          <a:lstStyle/>
          <a:p>
            <a:pPr marL="0" indent="0">
              <a:buNone/>
            </a:pPr>
            <a:r>
              <a:rPr lang="en-US" sz="1500" b="1" dirty="0">
                <a:solidFill>
                  <a:srgbClr val="3A0045"/>
                </a:solidFill>
                <a:latin typeface="Aptos" pitchFamily="34" charset="0"/>
                <a:ea typeface="Aptos" pitchFamily="34" charset="-122"/>
                <a:cs typeface="Aptos" pitchFamily="34" charset="-120"/>
              </a:rPr>
              <a:t>Large-scale setup</a:t>
            </a:r>
            <a:endParaRPr lang="en-US" sz="1500" dirty="0"/>
          </a:p>
        </p:txBody>
      </p:sp>
      <p:sp>
        <p:nvSpPr>
          <p:cNvPr id="9" name="Text 6"/>
          <p:cNvSpPr/>
          <p:nvPr/>
        </p:nvSpPr>
        <p:spPr>
          <a:xfrm>
            <a:off x="8485632" y="1719072"/>
            <a:ext cx="2816352" cy="1371600"/>
          </a:xfrm>
          <a:prstGeom prst="rect">
            <a:avLst/>
          </a:prstGeom>
          <a:noFill/>
        </p:spPr>
        <p:txBody>
          <a:bodyPr wrap="square" lIns="254" tIns="254" rIns="254" bIns="254" rtlCol="0" anchor="t">
            <a:normAutofit/>
          </a:bodyPr>
          <a:lstStyle/>
          <a:p>
            <a:pPr marL="0" indent="0" algn="l">
              <a:buNone/>
            </a:pPr>
            <a:r>
              <a:rPr lang="en-US" sz="1380" dirty="0">
                <a:solidFill>
                  <a:srgbClr val="1E1E24"/>
                </a:solidFill>
                <a:latin typeface="Aptos" pitchFamily="34" charset="0"/>
                <a:ea typeface="Aptos" pitchFamily="34" charset="-122"/>
                <a:cs typeface="Aptos" pitchFamily="34" charset="-120"/>
              </a:rPr>
              <a:t>320-server Fat-Tree</a:t>
            </a:r>
            <a:endParaRPr lang="en-US" sz="1380" dirty="0"/>
          </a:p>
          <a:p>
            <a:pPr marL="0" indent="0" algn="l">
              <a:buNone/>
            </a:pPr>
            <a:r>
              <a:rPr lang="en-US" sz="1380" dirty="0">
                <a:solidFill>
                  <a:srgbClr val="1E1E24"/>
                </a:solidFill>
                <a:latin typeface="Aptos" pitchFamily="34" charset="0"/>
                <a:ea typeface="Aptos" pitchFamily="34" charset="-122"/>
                <a:cs typeface="Aptos" pitchFamily="34" charset="-120"/>
              </a:rPr>
              <a:t>100G server-to-ToR links</a:t>
            </a:r>
            <a:endParaRPr lang="en-US" sz="1380" dirty="0"/>
          </a:p>
          <a:p>
            <a:pPr marL="0" indent="0" algn="l">
              <a:buNone/>
            </a:pPr>
            <a:r>
              <a:rPr lang="en-US" sz="1380" dirty="0">
                <a:solidFill>
                  <a:srgbClr val="1E1E24"/>
                </a:solidFill>
                <a:latin typeface="Aptos" pitchFamily="34" charset="0"/>
                <a:ea typeface="Aptos" pitchFamily="34" charset="-122"/>
                <a:cs typeface="Aptos" pitchFamily="34" charset="-120"/>
              </a:rPr>
              <a:t>400G inter-switch links</a:t>
            </a:r>
            <a:endParaRPr lang="en-US" sz="1380" dirty="0"/>
          </a:p>
          <a:p>
            <a:pPr marL="0" indent="0" algn="l">
              <a:buNone/>
            </a:pPr>
            <a:r>
              <a:rPr lang="en-US" sz="1380" dirty="0">
                <a:solidFill>
                  <a:srgbClr val="1E1E24"/>
                </a:solidFill>
                <a:latin typeface="Aptos" pitchFamily="34" charset="0"/>
                <a:ea typeface="Aptos" pitchFamily="34" charset="-122"/>
                <a:cs typeface="Aptos" pitchFamily="34" charset="-120"/>
              </a:rPr>
              <a:t>Cache Follower / Web Search + incast</a:t>
            </a:r>
            <a:endParaRPr lang="en-US" sz="1380" dirty="0"/>
          </a:p>
          <a:p>
            <a:pPr marL="0" indent="0" algn="l">
              <a:buNone/>
            </a:pPr>
            <a:r>
              <a:rPr lang="en-US" sz="1380" dirty="0">
                <a:solidFill>
                  <a:srgbClr val="1E1E24"/>
                </a:solidFill>
                <a:latin typeface="Aptos" pitchFamily="34" charset="0"/>
                <a:ea typeface="Aptos" pitchFamily="34" charset="-122"/>
                <a:cs typeface="Aptos" pitchFamily="34" charset="-120"/>
              </a:rPr>
              <a:t>PFC enabled by default</a:t>
            </a:r>
            <a:endParaRPr lang="en-US" sz="1380" dirty="0"/>
          </a:p>
        </p:txBody>
      </p:sp>
      <p:sp>
        <p:nvSpPr>
          <p:cNvPr id="10" name="Text 7"/>
          <p:cNvSpPr/>
          <p:nvPr/>
        </p:nvSpPr>
        <p:spPr>
          <a:xfrm>
            <a:off x="8430768" y="3364992"/>
            <a:ext cx="2926080" cy="713232"/>
          </a:xfrm>
          <a:prstGeom prst="roundRect">
            <a:avLst>
              <a:gd name="adj" fmla="val 8974"/>
            </a:avLst>
          </a:prstGeom>
          <a:solidFill>
            <a:srgbClr val="F4EAF7"/>
          </a:solidFill>
          <a:ln w="10160">
            <a:solidFill>
              <a:srgbClr val="8A3C94"/>
            </a:solidFill>
          </a:ln>
        </p:spPr>
        <p:txBody>
          <a:bodyPr wrap="square" lIns="635" tIns="635" rIns="635" bIns="635" rtlCol="0" anchor="ctr">
            <a:normAutofit/>
          </a:bodyPr>
          <a:lstStyle/>
          <a:p>
            <a:pPr marL="0" indent="0">
              <a:buNone/>
            </a:pPr>
            <a:r>
              <a:rPr lang="en-US" sz="1800" b="1" dirty="0">
                <a:solidFill>
                  <a:srgbClr val="3A0045"/>
                </a:solidFill>
                <a:latin typeface="Aptos" pitchFamily="34" charset="0"/>
                <a:ea typeface="Aptos" pitchFamily="34" charset="-122"/>
                <a:cs typeface="Aptos" pitchFamily="34" charset="-120"/>
              </a:rPr>
              <a:t>Mean FCT slowdown</a:t>
            </a:r>
            <a:endParaRPr lang="en-US" sz="1800" dirty="0"/>
          </a:p>
          <a:p>
            <a:pPr marL="0" indent="0">
              <a:buNone/>
            </a:pPr>
            <a:r>
              <a:rPr lang="en-US" sz="1800" b="1" dirty="0">
                <a:solidFill>
                  <a:srgbClr val="3A0045"/>
                </a:solidFill>
                <a:latin typeface="Aptos" pitchFamily="34" charset="0"/>
                <a:ea typeface="Aptos" pitchFamily="34" charset="-122"/>
                <a:cs typeface="Aptos" pitchFamily="34" charset="-120"/>
              </a:rPr>
              <a:t>25–86% lower</a:t>
            </a:r>
            <a:endParaRPr lang="en-US" sz="1800" dirty="0"/>
          </a:p>
        </p:txBody>
      </p:sp>
      <p:sp>
        <p:nvSpPr>
          <p:cNvPr id="11" name="Text 8"/>
          <p:cNvSpPr/>
          <p:nvPr/>
        </p:nvSpPr>
        <p:spPr>
          <a:xfrm>
            <a:off x="8430768" y="4297680"/>
            <a:ext cx="2926080" cy="713232"/>
          </a:xfrm>
          <a:prstGeom prst="roundRect">
            <a:avLst>
              <a:gd name="adj" fmla="val 8974"/>
            </a:avLst>
          </a:prstGeom>
          <a:solidFill>
            <a:srgbClr val="F4EAF7"/>
          </a:solidFill>
          <a:ln w="10160">
            <a:solidFill>
              <a:srgbClr val="8A3C94"/>
            </a:solidFill>
          </a:ln>
        </p:spPr>
        <p:txBody>
          <a:bodyPr wrap="square" lIns="635" tIns="635" rIns="635" bIns="635" rtlCol="0" anchor="ctr">
            <a:normAutofit/>
          </a:bodyPr>
          <a:lstStyle/>
          <a:p>
            <a:pPr marL="0" indent="0">
              <a:buNone/>
            </a:pPr>
            <a:r>
              <a:rPr lang="en-US" sz="1800" b="1" dirty="0">
                <a:solidFill>
                  <a:srgbClr val="3A0045"/>
                </a:solidFill>
                <a:latin typeface="Aptos" pitchFamily="34" charset="0"/>
                <a:ea typeface="Aptos" pitchFamily="34" charset="-122"/>
                <a:cs typeface="Aptos" pitchFamily="34" charset="-120"/>
              </a:rPr>
              <a:t>P99 FCT slowdown</a:t>
            </a:r>
            <a:endParaRPr lang="en-US" sz="1800" dirty="0"/>
          </a:p>
          <a:p>
            <a:pPr marL="0" indent="0">
              <a:buNone/>
            </a:pPr>
            <a:r>
              <a:rPr lang="en-US" sz="1800" b="1" dirty="0">
                <a:solidFill>
                  <a:srgbClr val="3A0045"/>
                </a:solidFill>
                <a:latin typeface="Aptos" pitchFamily="34" charset="0"/>
                <a:ea typeface="Aptos" pitchFamily="34" charset="-122"/>
                <a:cs typeface="Aptos" pitchFamily="34" charset="-120"/>
              </a:rPr>
              <a:t>33.4–90% lower</a:t>
            </a:r>
            <a:endParaRPr lang="en-US" sz="1800" dirty="0"/>
          </a:p>
        </p:txBody>
      </p:sp>
      <p:sp>
        <p:nvSpPr>
          <p:cNvPr id="12" name="Text 9"/>
          <p:cNvSpPr/>
          <p:nvPr/>
        </p:nvSpPr>
        <p:spPr>
          <a:xfrm>
            <a:off x="8430768" y="5230368"/>
            <a:ext cx="2926080" cy="566928"/>
          </a:xfrm>
          <a:prstGeom prst="roundRect">
            <a:avLst>
              <a:gd name="adj" fmla="val 11290"/>
            </a:avLst>
          </a:prstGeom>
          <a:solidFill>
            <a:srgbClr val="FFFFFF"/>
          </a:solidFill>
          <a:ln w="10160">
            <a:solidFill>
              <a:srgbClr val="D8D2DE"/>
            </a:solidFill>
          </a:ln>
        </p:spPr>
        <p:txBody>
          <a:bodyPr wrap="square" lIns="635" tIns="635" rIns="635" bIns="635" rtlCol="0" anchor="ctr">
            <a:normAutofit/>
          </a:bodyPr>
          <a:lstStyle/>
          <a:p>
            <a:pPr marL="0" indent="0">
              <a:buNone/>
            </a:pPr>
            <a:r>
              <a:rPr lang="en-US" sz="1600" b="1" dirty="0">
                <a:solidFill>
                  <a:srgbClr val="1E1E24"/>
                </a:solidFill>
                <a:latin typeface="Aptos" pitchFamily="34" charset="0"/>
                <a:ea typeface="Aptos" pitchFamily="34" charset="-122"/>
                <a:cs typeface="Aptos" pitchFamily="34" charset="-120"/>
              </a:rPr>
              <a:t>Incast stays close</a:t>
            </a:r>
            <a:endParaRPr lang="en-US" sz="1600" dirty="0"/>
          </a:p>
          <a:p>
            <a:pPr marL="0" indent="0">
              <a:buNone/>
            </a:pPr>
            <a:r>
              <a:rPr lang="en-US" sz="1600" b="1" dirty="0">
                <a:solidFill>
                  <a:srgbClr val="1E1E24"/>
                </a:solidFill>
                <a:latin typeface="Aptos" pitchFamily="34" charset="0"/>
                <a:ea typeface="Aptos" pitchFamily="34" charset="-122"/>
                <a:cs typeface="Aptos" pitchFamily="34" charset="-120"/>
              </a:rPr>
              <a:t>to the baseline</a:t>
            </a:r>
            <a:endParaRPr lang="en-US" sz="1600" dirty="0"/>
          </a:p>
        </p:txBody>
      </p:sp>
      <p:sp>
        <p:nvSpPr>
          <p:cNvPr id="13" name="Text 10"/>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Fig. 7 and §4.2.</a:t>
            </a:r>
            <a:endParaRPr lang="en-US" sz="85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4" name="Text 2"/>
          <p:cNvSpPr/>
          <p:nvPr/>
        </p:nvSpPr>
        <p:spPr>
          <a:xfrm>
            <a:off x="548640" y="156337"/>
            <a:ext cx="10972800" cy="457200"/>
          </a:xfrm>
          <a:prstGeom prst="rect">
            <a:avLst/>
          </a:prstGeom>
          <a:noFill/>
        </p:spPr>
        <p:txBody>
          <a:bodyPr wrap="square" lIns="0" tIns="0" rIns="0" bIns="0" rtlCol="0" anchor="ctr">
            <a:noAutofit/>
          </a:bodyPr>
          <a:lstStyle/>
          <a:p>
            <a:pPr marL="0" indent="0">
              <a:buNone/>
            </a:pPr>
            <a:r>
              <a:rPr lang="en-US" sz="3200" b="1" dirty="0">
                <a:solidFill>
                  <a:srgbClr val="3A0045"/>
                </a:solidFill>
                <a:latin typeface="Aptos" pitchFamily="34" charset="0"/>
                <a:ea typeface="Aptos" pitchFamily="34" charset="-122"/>
                <a:cs typeface="Aptos" pitchFamily="34" charset="-120"/>
                <a:sym typeface="+mn-ea"/>
              </a:rPr>
              <a:t>Evaluation: is one </a:t>
            </a:r>
            <a:r>
              <a:rPr lang="en-US" altLang="zh-CN" sz="3200" b="1" dirty="0">
                <a:solidFill>
                  <a:srgbClr val="3A0045"/>
                </a:solidFill>
                <a:latin typeface="Aptos" pitchFamily="34" charset="0"/>
                <a:ea typeface="Aptos" pitchFamily="34" charset="-122"/>
                <a:cs typeface="Aptos" pitchFamily="34" charset="-120"/>
                <a:sym typeface="+mn-ea"/>
              </a:rPr>
              <a:t>Quarantine </a:t>
            </a:r>
            <a:r>
              <a:rPr lang="en-US" sz="3200" b="1" dirty="0">
                <a:solidFill>
                  <a:srgbClr val="3A0045"/>
                </a:solidFill>
                <a:latin typeface="Aptos" pitchFamily="34" charset="0"/>
                <a:ea typeface="Aptos" pitchFamily="34" charset="-122"/>
                <a:cs typeface="Aptos" pitchFamily="34" charset="-120"/>
                <a:sym typeface="+mn-ea"/>
              </a:rPr>
              <a:t>Queue(QQ)</a:t>
            </a:r>
            <a:r>
              <a:rPr lang="en-US" sz="3200" b="1" dirty="0">
                <a:solidFill>
                  <a:srgbClr val="3A0045"/>
                </a:solidFill>
                <a:latin typeface="Aptos" pitchFamily="34" charset="0"/>
                <a:ea typeface="Aptos" pitchFamily="34" charset="-122"/>
                <a:cs typeface="Aptos" pitchFamily="34" charset="-120"/>
                <a:sym typeface="+mn-ea"/>
              </a:rPr>
              <a:t> queue enough?</a:t>
            </a:r>
            <a:endParaRPr lang="en-US" sz="3200" b="1" dirty="0">
              <a:solidFill>
                <a:srgbClr val="3A0045"/>
              </a:solidFill>
              <a:latin typeface="Aptos" pitchFamily="34" charset="0"/>
              <a:ea typeface="Aptos" pitchFamily="34" charset="-122"/>
              <a:cs typeface="Aptos" pitchFamily="34" charset="-120"/>
              <a:sym typeface="+mn-ea"/>
            </a:endParaRPr>
          </a:p>
        </p:txBody>
      </p:sp>
      <p:pic>
        <p:nvPicPr>
          <p:cNvPr id="7" name="Image 0" descr="/mnt/data/cq_assets/crops/fig6_topology_clean.png"/>
          <p:cNvPicPr>
            <a:picLocks noChangeAspect="1"/>
          </p:cNvPicPr>
          <p:nvPr/>
        </p:nvPicPr>
        <p:blipFill>
          <a:blip r:embed="rId1"/>
          <a:stretch>
            <a:fillRect/>
          </a:stretch>
        </p:blipFill>
        <p:spPr>
          <a:xfrm>
            <a:off x="6301740" y="660400"/>
            <a:ext cx="5219700" cy="2856230"/>
          </a:xfrm>
          <a:prstGeom prst="rect">
            <a:avLst/>
          </a:prstGeom>
        </p:spPr>
      </p:pic>
      <p:sp>
        <p:nvSpPr>
          <p:cNvPr id="10" name="Text 7"/>
          <p:cNvSpPr/>
          <p:nvPr/>
        </p:nvSpPr>
        <p:spPr>
          <a:xfrm>
            <a:off x="2094865" y="6144260"/>
            <a:ext cx="7655560" cy="567055"/>
          </a:xfrm>
          <a:prstGeom prst="roundRect">
            <a:avLst>
              <a:gd name="adj" fmla="val 11290"/>
            </a:avLst>
          </a:prstGeom>
          <a:solidFill>
            <a:srgbClr val="FBF7FC"/>
          </a:solidFill>
          <a:ln w="10160">
            <a:solidFill>
              <a:srgbClr val="8A3C94"/>
            </a:solidFill>
          </a:ln>
        </p:spPr>
        <p:txBody>
          <a:bodyPr wrap="square" lIns="1651" tIns="1651" rIns="1651" bIns="1651" rtlCol="0" anchor="ctr">
            <a:noAutofit/>
          </a:bodyPr>
          <a:lstStyle/>
          <a:p>
            <a:pPr marL="0" indent="0" algn="ctr">
              <a:buNone/>
            </a:pPr>
            <a:r>
              <a:rPr lang="en-US" sz="2800" b="1" dirty="0">
                <a:solidFill>
                  <a:srgbClr val="3A0045"/>
                </a:solidFill>
                <a:latin typeface="Aptos" pitchFamily="34" charset="0"/>
                <a:ea typeface="Aptos" pitchFamily="34" charset="-122"/>
                <a:cs typeface="Aptos" pitchFamily="34" charset="-120"/>
              </a:rPr>
              <a:t>Result: </a:t>
            </a:r>
            <a:r>
              <a:rPr lang="en-US" sz="2800" b="1" dirty="0">
                <a:solidFill>
                  <a:srgbClr val="3A0045"/>
                </a:solidFill>
                <a:latin typeface="Aptos" pitchFamily="34" charset="0"/>
                <a:ea typeface="Aptos" pitchFamily="34" charset="-122"/>
                <a:cs typeface="Aptos" pitchFamily="34" charset="-120"/>
                <a:sym typeface="+mn-ea"/>
              </a:rPr>
              <a:t>one QQ is </a:t>
            </a:r>
            <a:r>
              <a:rPr lang="en-US" sz="2800" b="1" dirty="0">
                <a:solidFill>
                  <a:srgbClr val="3A0045"/>
                </a:solidFill>
                <a:latin typeface="Aptos" pitchFamily="34" charset="0"/>
                <a:ea typeface="Aptos" pitchFamily="34" charset="-122"/>
                <a:cs typeface="Aptos" pitchFamily="34" charset="-120"/>
                <a:sym typeface="+mn-ea"/>
              </a:rPr>
              <a:t>enough</a:t>
            </a:r>
            <a:endParaRPr lang="en-US" sz="2800" b="1" dirty="0">
              <a:solidFill>
                <a:srgbClr val="3A0045"/>
              </a:solidFill>
              <a:latin typeface="Aptos" pitchFamily="34" charset="0"/>
              <a:ea typeface="Aptos" pitchFamily="34" charset="-122"/>
              <a:cs typeface="Aptos" pitchFamily="34" charset="-120"/>
              <a:sym typeface="+mn-ea"/>
            </a:endParaRPr>
          </a:p>
        </p:txBody>
      </p:sp>
      <p:pic>
        <p:nvPicPr>
          <p:cNvPr id="11" name="Image 1" descr="/mnt/data/cq_assets/crops/fig5_full.png"/>
          <p:cNvPicPr>
            <a:picLocks noChangeAspect="1"/>
          </p:cNvPicPr>
          <p:nvPr/>
        </p:nvPicPr>
        <p:blipFill>
          <a:blip r:embed="rId2"/>
          <a:stretch>
            <a:fillRect/>
          </a:stretch>
        </p:blipFill>
        <p:spPr>
          <a:xfrm>
            <a:off x="946150" y="3591560"/>
            <a:ext cx="10212705" cy="2481580"/>
          </a:xfrm>
          <a:prstGeom prst="rect">
            <a:avLst/>
          </a:prstGeom>
        </p:spPr>
      </p:pic>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
        <p:nvSpPr>
          <p:cNvPr id="13" name="文本框 12"/>
          <p:cNvSpPr txBox="1"/>
          <p:nvPr/>
        </p:nvSpPr>
        <p:spPr>
          <a:xfrm>
            <a:off x="946150" y="678180"/>
            <a:ext cx="6753225" cy="3019425"/>
          </a:xfrm>
          <a:prstGeom prst="rect">
            <a:avLst/>
          </a:prstGeom>
          <a:noFill/>
        </p:spPr>
        <p:txBody>
          <a:bodyPr wrap="square" rtlCol="0" anchor="t">
            <a:noAutofit/>
          </a:bodyPr>
          <a:p>
            <a:pPr indent="0" algn="l">
              <a:buFont typeface="Arial" panose="020B0704020202020204" pitchFamily="34" charset="0"/>
              <a:buNone/>
            </a:pPr>
            <a:r>
              <a:rPr lang="en-US" sz="2400" b="1" dirty="0">
                <a:solidFill>
                  <a:srgbClr val="3A0045"/>
                </a:solidFill>
                <a:latin typeface="Aptos" pitchFamily="34" charset="0"/>
                <a:ea typeface="Aptos" pitchFamily="34" charset="-122"/>
                <a:cs typeface="Aptos" pitchFamily="34" charset="-120"/>
                <a:sym typeface="+mn-ea"/>
              </a:rPr>
              <a:t>Multi-Trees </a:t>
            </a:r>
            <a:r>
              <a:rPr lang="en-US" sz="2400" b="1" dirty="0">
                <a:solidFill>
                  <a:srgbClr val="3A0045"/>
                </a:solidFill>
                <a:latin typeface="Aptos" pitchFamily="34" charset="0"/>
                <a:ea typeface="Aptos" pitchFamily="34" charset="-122"/>
                <a:cs typeface="Aptos" pitchFamily="34" charset="-120"/>
                <a:sym typeface="+mn-ea"/>
              </a:rPr>
              <a:t>scenario</a:t>
            </a:r>
            <a:endParaRPr lang="en-US" sz="2400" b="1" dirty="0">
              <a:solidFill>
                <a:srgbClr val="3A0045"/>
              </a:solidFill>
              <a:latin typeface="Aptos" pitchFamily="34" charset="0"/>
              <a:ea typeface="Aptos" pitchFamily="34" charset="-122"/>
              <a:cs typeface="Aptos" pitchFamily="34" charset="-120"/>
              <a:sym typeface="+mn-ea"/>
            </a:endParaRPr>
          </a:p>
          <a:p>
            <a:pPr marL="342900" indent="-342900" algn="l">
              <a:buFont typeface="Arial" panose="020B0704020202020204" pitchFamily="34" charset="0"/>
              <a:buChar char="•"/>
            </a:pPr>
            <a:r>
              <a:rPr lang="en-US" altLang="zh-CN" sz="2000" dirty="0">
                <a:solidFill>
                  <a:srgbClr val="1E1E24"/>
                </a:solidFill>
                <a:latin typeface="Aptos" pitchFamily="34" charset="0"/>
                <a:ea typeface="Aptos" pitchFamily="34" charset="-122"/>
                <a:cs typeface="Aptos" pitchFamily="34" charset="-120"/>
                <a:sym typeface="+mn-ea"/>
              </a:rPr>
              <a:t>Congestion tree</a:t>
            </a:r>
            <a:r>
              <a:rPr lang="en-US" sz="2000" dirty="0">
                <a:solidFill>
                  <a:srgbClr val="1E1E24"/>
                </a:solidFill>
                <a:latin typeface="Aptos" pitchFamily="34" charset="0"/>
                <a:ea typeface="Aptos" pitchFamily="34" charset="-122"/>
                <a:cs typeface="Aptos" pitchFamily="34" charset="-120"/>
                <a:sym typeface="+mn-ea"/>
              </a:rPr>
              <a:t> </a:t>
            </a:r>
            <a:r>
              <a:rPr lang="en-US" altLang="zh-CN" sz="2000" dirty="0">
                <a:solidFill>
                  <a:srgbClr val="1E1E24"/>
                </a:solidFill>
                <a:latin typeface="Aptos" pitchFamily="34" charset="0"/>
                <a:ea typeface="Aptos" pitchFamily="34" charset="-122"/>
                <a:cs typeface="Aptos" pitchFamily="34" charset="-120"/>
                <a:sym typeface="+mn-ea"/>
              </a:rPr>
              <a:t>BF0–BF9: </a:t>
            </a:r>
            <a:r>
              <a:rPr lang="en-US" sz="2000" dirty="0">
                <a:solidFill>
                  <a:srgbClr val="1E1E24"/>
                </a:solidFill>
                <a:latin typeface="Aptos" pitchFamily="34" charset="0"/>
                <a:ea typeface="Aptos" pitchFamily="34" charset="-122"/>
                <a:cs typeface="Aptos" pitchFamily="34" charset="-120"/>
                <a:sym typeface="+mn-ea"/>
              </a:rPr>
              <a:t>incast bursts to R1</a:t>
            </a:r>
            <a:endParaRPr lang="en-US" sz="2000" dirty="0">
              <a:solidFill>
                <a:srgbClr val="1E1E24"/>
              </a:solidFill>
              <a:latin typeface="Aptos" pitchFamily="34" charset="0"/>
              <a:ea typeface="Aptos" pitchFamily="34" charset="-122"/>
              <a:cs typeface="Aptos" pitchFamily="34" charset="-120"/>
              <a:sym typeface="+mn-ea"/>
            </a:endParaRPr>
          </a:p>
          <a:p>
            <a:pPr marL="342900" indent="-342900" algn="l">
              <a:buFont typeface="Arial" panose="020B0704020202020204" pitchFamily="34" charset="0"/>
              <a:buChar char="•"/>
            </a:pPr>
            <a:r>
              <a:rPr lang="en-US" altLang="zh-CN" sz="2000" dirty="0">
                <a:solidFill>
                  <a:srgbClr val="1E1E24"/>
                </a:solidFill>
                <a:latin typeface="Aptos" pitchFamily="34" charset="0"/>
                <a:ea typeface="Aptos" pitchFamily="34" charset="-122"/>
                <a:cs typeface="Aptos" pitchFamily="34" charset="-120"/>
                <a:sym typeface="+mn-ea"/>
              </a:rPr>
              <a:t>Congestion tree</a:t>
            </a:r>
            <a:r>
              <a:rPr lang="en-US" sz="2000" dirty="0">
                <a:solidFill>
                  <a:srgbClr val="1E1E24"/>
                </a:solidFill>
                <a:latin typeface="Aptos" pitchFamily="34" charset="0"/>
                <a:ea typeface="Aptos" pitchFamily="34" charset="-122"/>
                <a:cs typeface="Aptos" pitchFamily="34" charset="-120"/>
                <a:sym typeface="+mn-ea"/>
              </a:rPr>
              <a:t> C</a:t>
            </a:r>
            <a:r>
              <a:rPr lang="en-US" altLang="zh-CN" sz="2000" dirty="0">
                <a:solidFill>
                  <a:srgbClr val="1E1E24"/>
                </a:solidFill>
                <a:latin typeface="Aptos" pitchFamily="34" charset="0"/>
                <a:ea typeface="Aptos" pitchFamily="34" charset="-122"/>
                <a:cs typeface="Aptos" pitchFamily="34" charset="-120"/>
                <a:sym typeface="+mn-ea"/>
              </a:rPr>
              <a:t>F0–</a:t>
            </a:r>
            <a:r>
              <a:rPr lang="en-US" altLang="zh-CN" sz="2000" dirty="0">
                <a:solidFill>
                  <a:srgbClr val="1E1E24"/>
                </a:solidFill>
                <a:latin typeface="Aptos" pitchFamily="34" charset="0"/>
                <a:ea typeface="Aptos" pitchFamily="34" charset="-122"/>
                <a:cs typeface="Aptos" pitchFamily="34" charset="-120"/>
                <a:sym typeface="+mn-ea"/>
              </a:rPr>
              <a:t>CF9: </a:t>
            </a:r>
            <a:r>
              <a:rPr lang="en-US" sz="2000" dirty="0">
                <a:solidFill>
                  <a:srgbClr val="1E1E24"/>
                </a:solidFill>
                <a:latin typeface="Aptos" pitchFamily="34" charset="0"/>
                <a:ea typeface="Aptos" pitchFamily="34" charset="-122"/>
                <a:cs typeface="Aptos" pitchFamily="34" charset="-120"/>
                <a:sym typeface="+mn-ea"/>
              </a:rPr>
              <a:t>incast bursts to R2</a:t>
            </a:r>
            <a:endParaRPr lang="en-US" sz="2000" dirty="0">
              <a:solidFill>
                <a:srgbClr val="1E1E24"/>
              </a:solidFill>
              <a:latin typeface="Aptos" pitchFamily="34" charset="0"/>
              <a:ea typeface="Aptos" pitchFamily="34" charset="-122"/>
              <a:cs typeface="Aptos" pitchFamily="34" charset="-120"/>
              <a:sym typeface="+mn-ea"/>
            </a:endParaRPr>
          </a:p>
          <a:p>
            <a:pPr marL="342900" indent="-342900" algn="l">
              <a:buFont typeface="Arial" panose="020B0704020202020204" pitchFamily="34" charset="0"/>
              <a:buChar char="•"/>
            </a:pPr>
            <a:r>
              <a:rPr lang="en-US" sz="2000" dirty="0">
                <a:solidFill>
                  <a:srgbClr val="1E1E24"/>
                </a:solidFill>
                <a:latin typeface="Aptos" pitchFamily="34" charset="0"/>
                <a:ea typeface="Aptos" pitchFamily="34" charset="-122"/>
                <a:cs typeface="Aptos" pitchFamily="34" charset="-120"/>
                <a:sym typeface="+mn-ea"/>
              </a:rPr>
              <a:t>Healthy flow F0: a long-lived flow to R0</a:t>
            </a:r>
            <a:endParaRPr lang="en-US" sz="2000" dirty="0">
              <a:solidFill>
                <a:srgbClr val="1E1E24"/>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endParaRPr>
          </a:p>
          <a:p>
            <a:pPr indent="0" algn="l">
              <a:buFont typeface="Arial" panose="020B0704020202020204" pitchFamily="34" charset="0"/>
              <a:buNone/>
            </a:pPr>
            <a:r>
              <a:rPr lang="en-US" altLang="zh-CN" sz="2400" b="1" dirty="0">
                <a:solidFill>
                  <a:srgbClr val="3A0045"/>
                </a:solidFill>
                <a:latin typeface="Aptos" pitchFamily="34" charset="0"/>
                <a:ea typeface="Aptos" pitchFamily="34" charset="-122"/>
                <a:cs typeface="Aptos" pitchFamily="34" charset="-120"/>
                <a:sym typeface="+mn-ea"/>
              </a:rPr>
              <a:t>QQ</a:t>
            </a:r>
            <a:r>
              <a:rPr lang="en-US" sz="2400" b="1" dirty="0">
                <a:solidFill>
                  <a:srgbClr val="3A0045"/>
                </a:solidFill>
                <a:latin typeface="Aptos" pitchFamily="34" charset="0"/>
                <a:ea typeface="Aptos" pitchFamily="34" charset="-122"/>
                <a:cs typeface="Aptos" pitchFamily="34" charset="-120"/>
                <a:sym typeface="+mn-ea"/>
              </a:rPr>
              <a:t> </a:t>
            </a:r>
            <a:r>
              <a:rPr lang="en-US" altLang="zh-CN" sz="2400" b="1" dirty="0">
                <a:solidFill>
                  <a:srgbClr val="3A0045"/>
                </a:solidFill>
                <a:latin typeface="Aptos" pitchFamily="34" charset="0"/>
                <a:ea typeface="Aptos" pitchFamily="34" charset="-122"/>
                <a:cs typeface="Aptos" pitchFamily="34" charset="-120"/>
                <a:sym typeface="+mn-ea"/>
              </a:rPr>
              <a:t>assignment in port P0</a:t>
            </a:r>
            <a:r>
              <a:rPr lang="en-US" sz="2400" b="1" dirty="0">
                <a:solidFill>
                  <a:srgbClr val="3A0045"/>
                </a:solidFill>
                <a:latin typeface="Aptos" pitchFamily="34" charset="0"/>
                <a:ea typeface="Aptos" pitchFamily="34" charset="-122"/>
                <a:cs typeface="Aptos" pitchFamily="34" charset="-120"/>
                <a:sym typeface="+mn-ea"/>
              </a:rPr>
              <a:t> </a:t>
            </a:r>
            <a:endParaRPr lang="en-US" sz="2400" b="1" dirty="0">
              <a:solidFill>
                <a:srgbClr val="3A0045"/>
              </a:solidFill>
              <a:latin typeface="Aptos" pitchFamily="34" charset="0"/>
              <a:ea typeface="Aptos" pitchFamily="34" charset="-122"/>
              <a:cs typeface="Aptos" pitchFamily="34" charset="-120"/>
              <a:sym typeface="+mn-ea"/>
            </a:endParaRPr>
          </a:p>
          <a:p>
            <a:pPr marL="342900" indent="-342900" algn="l">
              <a:buClrTx/>
              <a:buSzTx/>
              <a:buFont typeface="Arial" panose="020B0704020202020204" pitchFamily="34" charset="0"/>
              <a:buChar char="•"/>
            </a:pPr>
            <a:r>
              <a:rPr lang="en-US" altLang="zh-CN" sz="2000" dirty="0">
                <a:solidFill>
                  <a:srgbClr val="1E1E24"/>
                </a:solidFill>
                <a:latin typeface="Aptos" pitchFamily="34" charset="0"/>
                <a:ea typeface="Aptos" pitchFamily="34" charset="-122"/>
                <a:cs typeface="Aptos" pitchFamily="34" charset="-120"/>
                <a:sym typeface="+mn-ea"/>
              </a:rPr>
              <a:t>One shared QQ</a:t>
            </a:r>
            <a:endParaRPr lang="en-US" altLang="zh-CN" sz="2000" dirty="0">
              <a:solidFill>
                <a:srgbClr val="1E1E24"/>
              </a:solidFill>
              <a:latin typeface="Aptos" pitchFamily="34" charset="0"/>
              <a:ea typeface="Aptos" pitchFamily="34" charset="-122"/>
              <a:cs typeface="Aptos" pitchFamily="34" charset="-120"/>
              <a:sym typeface="+mn-ea"/>
            </a:endParaRPr>
          </a:p>
          <a:p>
            <a:pPr marL="342900" indent="-342900" algn="l">
              <a:buClrTx/>
              <a:buSzTx/>
              <a:buFont typeface="Arial" panose="020B0704020202020204" pitchFamily="34" charset="0"/>
              <a:buChar char="•"/>
            </a:pPr>
            <a:r>
              <a:rPr lang="en-US" altLang="zh-CN" sz="2000" dirty="0">
                <a:solidFill>
                  <a:srgbClr val="1E1E24"/>
                </a:solidFill>
                <a:latin typeface="Aptos" pitchFamily="34" charset="0"/>
                <a:ea typeface="Aptos" pitchFamily="34" charset="-122"/>
                <a:cs typeface="Aptos" pitchFamily="34" charset="-120"/>
                <a:sym typeface="+mn-ea"/>
              </a:rPr>
              <a:t>One </a:t>
            </a:r>
            <a:r>
              <a:rPr lang="en-US" altLang="zh-CN" sz="2000" dirty="0">
                <a:solidFill>
                  <a:srgbClr val="1E1E24"/>
                </a:solidFill>
                <a:latin typeface="Aptos" pitchFamily="34" charset="0"/>
                <a:ea typeface="Aptos" pitchFamily="34" charset="-122"/>
                <a:cs typeface="Aptos" pitchFamily="34" charset="-120"/>
                <a:sym typeface="+mn-ea"/>
              </a:rPr>
              <a:t>QQ per congestion tree</a:t>
            </a:r>
            <a:endParaRPr lang="en-US" altLang="zh-CN" sz="2000" dirty="0">
              <a:solidFill>
                <a:srgbClr val="1E1E24"/>
              </a:solidFill>
              <a:latin typeface="Aptos" pitchFamily="34" charset="0"/>
              <a:ea typeface="Aptos" pitchFamily="34" charset="-122"/>
              <a:cs typeface="Aptos" pitchFamily="34" charset="-120"/>
              <a:sym typeface="+mn-ea"/>
            </a:endParaRPr>
          </a:p>
          <a:p>
            <a:pPr marL="342900" indent="-342900" algn="l">
              <a:buClrTx/>
              <a:buSzTx/>
              <a:buFont typeface="Arial" panose="020B0704020202020204" pitchFamily="34" charset="0"/>
              <a:buChar char="•"/>
            </a:pPr>
            <a:r>
              <a:rPr lang="en-US" altLang="zh-CN" sz="2000" dirty="0">
                <a:solidFill>
                  <a:srgbClr val="1E1E24"/>
                </a:solidFill>
                <a:latin typeface="Aptos" pitchFamily="34" charset="0"/>
                <a:ea typeface="Aptos" pitchFamily="34" charset="-122"/>
                <a:cs typeface="Aptos" pitchFamily="34" charset="-120"/>
                <a:sym typeface="+mn-ea"/>
              </a:rPr>
              <a:t>One </a:t>
            </a:r>
            <a:r>
              <a:rPr lang="en-US" altLang="zh-CN" sz="2000" dirty="0">
                <a:solidFill>
                  <a:srgbClr val="1E1E24"/>
                </a:solidFill>
                <a:latin typeface="Aptos" pitchFamily="34" charset="0"/>
                <a:ea typeface="Aptos" pitchFamily="34" charset="-122"/>
                <a:cs typeface="Aptos" pitchFamily="34" charset="-120"/>
                <a:sym typeface="+mn-ea"/>
              </a:rPr>
              <a:t>QQ per sick flow.</a:t>
            </a:r>
            <a:endParaRPr lang="en-US" altLang="zh-CN" sz="2000" dirty="0">
              <a:solidFill>
                <a:srgbClr val="1E1E24"/>
              </a:solidFill>
              <a:latin typeface="Aptos" pitchFamily="34" charset="0"/>
              <a:ea typeface="Aptos" pitchFamily="34" charset="-122"/>
              <a:cs typeface="Aptos" pitchFamily="34" charset="-120"/>
            </a:endParaRPr>
          </a:p>
          <a:p>
            <a:pPr indent="0" algn="l">
              <a:buFont typeface="Arial" panose="020B0704020202020204" pitchFamily="34" charset="0"/>
              <a:buNone/>
            </a:pPr>
            <a:endParaRPr lang="en-US" sz="2800" dirty="0"/>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altLang="en-US" sz="2000" dirty="0">
              <a:solidFill>
                <a:srgbClr val="1E1E24"/>
              </a:solidFill>
              <a:latin typeface="Aptos" pitchFamily="34" charset="0"/>
              <a:ea typeface="Aptos" pitchFamily="34" charset="-122"/>
              <a:cs typeface="Aptos" pitchFamily="34" charset="-12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TAKEAWAYS</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Autofit/>
          </a:bodyPr>
          <a:lstStyle/>
          <a:p>
            <a:pPr marL="0" indent="0">
              <a:buNone/>
            </a:pPr>
            <a:r>
              <a:rPr lang="en-US" sz="3200" b="1" dirty="0">
                <a:solidFill>
                  <a:srgbClr val="3A0045"/>
                </a:solidFill>
                <a:latin typeface="Aptos Display" pitchFamily="34" charset="0"/>
                <a:ea typeface="Aptos Display" pitchFamily="34" charset="-122"/>
                <a:cs typeface="Aptos Display" pitchFamily="34" charset="-120"/>
              </a:rPr>
              <a:t>Conclusion</a:t>
            </a:r>
            <a:endParaRPr lang="en-US" sz="3200" b="1" dirty="0">
              <a:solidFill>
                <a:srgbClr val="3A0045"/>
              </a:solidFill>
              <a:latin typeface="Aptos Display" pitchFamily="34" charset="0"/>
              <a:ea typeface="Aptos Display" pitchFamily="34" charset="-122"/>
              <a:cs typeface="Aptos Display" pitchFamily="34" charset="-120"/>
            </a:endParaRPr>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8" name="Text 6"/>
          <p:cNvSpPr/>
          <p:nvPr/>
        </p:nvSpPr>
        <p:spPr>
          <a:xfrm>
            <a:off x="2862072" y="1399032"/>
            <a:ext cx="8503920" cy="457200"/>
          </a:xfrm>
          <a:prstGeom prst="rect">
            <a:avLst/>
          </a:prstGeom>
          <a:noFill/>
        </p:spPr>
        <p:txBody>
          <a:bodyPr wrap="square" lIns="0" tIns="0" rIns="0" bIns="0" rtlCol="0" anchor="t">
            <a:normAutofit/>
          </a:bodyPr>
          <a:lstStyle/>
          <a:p>
            <a:pPr marL="0" indent="0" algn="l">
              <a:buNone/>
            </a:pPr>
            <a:endParaRPr lang="en-US" sz="2000" dirty="0"/>
          </a:p>
        </p:txBody>
      </p:sp>
      <p:sp>
        <p:nvSpPr>
          <p:cNvPr id="11" name="Text 9"/>
          <p:cNvSpPr/>
          <p:nvPr/>
        </p:nvSpPr>
        <p:spPr>
          <a:xfrm>
            <a:off x="2862072" y="2816352"/>
            <a:ext cx="8503920" cy="502920"/>
          </a:xfrm>
          <a:prstGeom prst="rect">
            <a:avLst/>
          </a:prstGeom>
          <a:noFill/>
        </p:spPr>
        <p:txBody>
          <a:bodyPr wrap="square" lIns="0" tIns="0" rIns="0" bIns="0" rtlCol="0" anchor="t">
            <a:normAutofit/>
          </a:bodyPr>
          <a:lstStyle/>
          <a:p>
            <a:pPr marL="0" indent="0" algn="l">
              <a:buNone/>
            </a:pPr>
            <a:endParaRPr lang="en-US" sz="2000" dirty="0"/>
          </a:p>
        </p:txBody>
      </p:sp>
      <p:sp>
        <p:nvSpPr>
          <p:cNvPr id="14" name="Text 12"/>
          <p:cNvSpPr/>
          <p:nvPr/>
        </p:nvSpPr>
        <p:spPr>
          <a:xfrm>
            <a:off x="2862072" y="4233672"/>
            <a:ext cx="8503920" cy="621792"/>
          </a:xfrm>
          <a:prstGeom prst="rect">
            <a:avLst/>
          </a:prstGeom>
          <a:noFill/>
        </p:spPr>
        <p:txBody>
          <a:bodyPr wrap="square" lIns="0" tIns="0" rIns="0" bIns="0" rtlCol="0" anchor="t">
            <a:normAutofit/>
          </a:bodyPr>
          <a:lstStyle/>
          <a:p>
            <a:pPr marL="0" indent="0" algn="l">
              <a:buNone/>
            </a:pPr>
            <a:endParaRPr lang="en-US" sz="2000" dirty="0"/>
          </a:p>
        </p:txBody>
      </p:sp>
      <p:sp>
        <p:nvSpPr>
          <p:cNvPr id="15" name="Text 13"/>
          <p:cNvSpPr/>
          <p:nvPr/>
        </p:nvSpPr>
        <p:spPr>
          <a:xfrm>
            <a:off x="804672" y="5669280"/>
            <a:ext cx="3200400" cy="457200"/>
          </a:xfrm>
          <a:prstGeom prst="rect">
            <a:avLst/>
          </a:prstGeom>
          <a:noFill/>
        </p:spPr>
        <p:txBody>
          <a:bodyPr wrap="square" lIns="0" tIns="0" rIns="0" bIns="0" rtlCol="0" anchor="ctr"/>
          <a:lstStyle/>
          <a:p>
            <a:pPr marL="0" indent="0">
              <a:buNone/>
            </a:pPr>
            <a:r>
              <a:rPr lang="en-US" sz="3400" b="1" dirty="0">
                <a:solidFill>
                  <a:srgbClr val="3A0045"/>
                </a:solidFill>
                <a:latin typeface="Aptos Display" pitchFamily="34" charset="0"/>
                <a:ea typeface="Aptos Display" pitchFamily="34" charset="-122"/>
                <a:cs typeface="Aptos Display" pitchFamily="34" charset="-120"/>
              </a:rPr>
              <a:t>Thank you</a:t>
            </a:r>
            <a:endParaRPr lang="en-US" sz="3400" dirty="0"/>
          </a:p>
        </p:txBody>
      </p:sp>
      <p:sp>
        <p:nvSpPr>
          <p:cNvPr id="16" name="Text 14"/>
          <p:cNvSpPr/>
          <p:nvPr/>
        </p:nvSpPr>
        <p:spPr>
          <a:xfrm>
            <a:off x="8851392" y="5760720"/>
            <a:ext cx="2468880" cy="347472"/>
          </a:xfrm>
          <a:prstGeom prst="rect">
            <a:avLst/>
          </a:prstGeom>
          <a:noFill/>
        </p:spPr>
        <p:txBody>
          <a:bodyPr wrap="square" lIns="0" tIns="0" rIns="0" bIns="0" rtlCol="0" anchor="ctr"/>
          <a:lstStyle/>
          <a:p>
            <a:pPr marL="0" indent="0" algn="r">
              <a:buNone/>
            </a:pPr>
            <a:r>
              <a:rPr lang="en-US" sz="2000" b="1" dirty="0">
                <a:solidFill>
                  <a:srgbClr val="660874"/>
                </a:solidFill>
                <a:latin typeface="Aptos" pitchFamily="34" charset="0"/>
                <a:ea typeface="Aptos" pitchFamily="34" charset="-122"/>
                <a:cs typeface="Aptos" pitchFamily="34" charset="-120"/>
              </a:rPr>
              <a:t>Questions?</a:t>
            </a:r>
            <a:endParaRPr lang="en-US" sz="200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
        <p:nvSpPr>
          <p:cNvPr id="17" name="文本框 16"/>
          <p:cNvSpPr txBox="1"/>
          <p:nvPr/>
        </p:nvSpPr>
        <p:spPr>
          <a:xfrm>
            <a:off x="717550" y="1558290"/>
            <a:ext cx="10186035" cy="3019425"/>
          </a:xfrm>
          <a:prstGeom prst="rect">
            <a:avLst/>
          </a:prstGeom>
          <a:noFill/>
        </p:spPr>
        <p:txBody>
          <a:bodyPr wrap="square" rtlCol="0" anchor="t">
            <a:noAutofit/>
          </a:bodyPr>
          <a:p>
            <a:pPr indent="0" algn="l">
              <a:buFont typeface="Arial" panose="020B0704020202020204" pitchFamily="34" charset="0"/>
              <a:buNone/>
            </a:pPr>
            <a:r>
              <a:rPr lang="en-US" sz="2400" b="1" dirty="0">
                <a:solidFill>
                  <a:srgbClr val="3A0045"/>
                </a:solidFill>
                <a:latin typeface="Aptos" pitchFamily="34" charset="0"/>
                <a:ea typeface="Aptos" pitchFamily="34" charset="-122"/>
                <a:cs typeface="Aptos" pitchFamily="34" charset="-120"/>
                <a:sym typeface="+mn-ea"/>
              </a:rPr>
              <a:t>Problem: P</a:t>
            </a:r>
            <a:r>
              <a:rPr lang="en-US" sz="2000" dirty="0">
                <a:solidFill>
                  <a:srgbClr val="1E1E24"/>
                </a:solidFill>
                <a:latin typeface="Aptos" pitchFamily="34" charset="0"/>
                <a:ea typeface="Aptos" pitchFamily="34" charset="-122"/>
                <a:cs typeface="Aptos" pitchFamily="34" charset="-120"/>
                <a:sym typeface="+mn-ea"/>
              </a:rPr>
              <a:t>FC prevents drops, but makes congestion contagious and </a:t>
            </a:r>
            <a:r>
              <a:rPr lang="en-US" sz="2000" dirty="0">
                <a:solidFill>
                  <a:srgbClr val="1E1E24"/>
                </a:solidFill>
                <a:latin typeface="Aptos" pitchFamily="34" charset="0"/>
                <a:ea typeface="Aptos" pitchFamily="34" charset="-122"/>
                <a:cs typeface="Aptos" pitchFamily="34" charset="-120"/>
                <a:sym typeface="+mn-ea"/>
              </a:rPr>
              <a:t>constrains</a:t>
            </a:r>
            <a:r>
              <a:rPr lang="en-US" sz="2000" dirty="0">
                <a:solidFill>
                  <a:srgbClr val="FF0000"/>
                </a:solidFill>
                <a:latin typeface="Aptos" pitchFamily="34" charset="0"/>
                <a:ea typeface="Aptos" pitchFamily="34" charset="-122"/>
                <a:cs typeface="Aptos" pitchFamily="34" charset="-120"/>
                <a:sym typeface="+mn-ea"/>
              </a:rPr>
              <a:t> </a:t>
            </a:r>
            <a:r>
              <a:rPr lang="zh-CN" altLang="en-US" sz="2000" dirty="0">
                <a:solidFill>
                  <a:srgbClr val="FF0000"/>
                </a:solidFill>
                <a:latin typeface="Aptos" pitchFamily="34" charset="0"/>
                <a:ea typeface="Aptos" pitchFamily="34" charset="-122"/>
                <a:cs typeface="Aptos" pitchFamily="34" charset="-120"/>
                <a:sym typeface="+mn-ea"/>
              </a:rPr>
              <a:t>起效</a:t>
            </a:r>
            <a:r>
              <a:rPr lang="en-US" altLang="zh-CN" sz="2000" dirty="0">
                <a:solidFill>
                  <a:srgbClr val="1E1E24"/>
                </a:solidFill>
                <a:latin typeface="Aptos" pitchFamily="34" charset="0"/>
                <a:ea typeface="Aptos" pitchFamily="34" charset="-122"/>
                <a:cs typeface="Aptos" pitchFamily="34" charset="-120"/>
                <a:sym typeface="+mn-ea"/>
              </a:rPr>
              <a:t> of </a:t>
            </a:r>
            <a:r>
              <a:rPr lang="en-US" sz="2000" dirty="0">
                <a:solidFill>
                  <a:srgbClr val="1E1E24"/>
                </a:solidFill>
                <a:latin typeface="Aptos" pitchFamily="34" charset="0"/>
                <a:ea typeface="Aptos" pitchFamily="34" charset="-122"/>
                <a:cs typeface="Aptos" pitchFamily="34" charset="-120"/>
                <a:sym typeface="+mn-ea"/>
              </a:rPr>
              <a:t>CC.</a:t>
            </a:r>
            <a:endParaRPr lang="en-US" sz="2000" dirty="0">
              <a:solidFill>
                <a:srgbClr val="1E1E24"/>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endParaRPr>
          </a:p>
          <a:p>
            <a:pPr indent="0" algn="l">
              <a:buFont typeface="Arial" panose="020B0704020202020204" pitchFamily="34" charset="0"/>
              <a:buNone/>
            </a:pPr>
            <a:r>
              <a:rPr lang="en-US" altLang="zh-CN" sz="2400" b="1" dirty="0">
                <a:solidFill>
                  <a:srgbClr val="3A0045"/>
                </a:solidFill>
                <a:latin typeface="Aptos" pitchFamily="34" charset="0"/>
                <a:ea typeface="Aptos" pitchFamily="34" charset="-122"/>
                <a:cs typeface="Aptos" pitchFamily="34" charset="-120"/>
                <a:sym typeface="+mn-ea"/>
              </a:rPr>
              <a:t>Design: </a:t>
            </a:r>
            <a:r>
              <a:rPr lang="en-US" sz="2000" dirty="0">
                <a:solidFill>
                  <a:srgbClr val="1E1E24"/>
                </a:solidFill>
                <a:latin typeface="Aptos" pitchFamily="34" charset="0"/>
                <a:ea typeface="Aptos" pitchFamily="34" charset="-122"/>
                <a:cs typeface="Aptos" pitchFamily="34" charset="-120"/>
                <a:sym typeface="+mn-ea"/>
              </a:rPr>
              <a:t>CQ uses CP decisions to quarantine sick packets at the upstream QP, separating QZ and SZ before backpressure spreads.</a:t>
            </a:r>
            <a:endParaRPr lang="en-US" sz="2000" dirty="0">
              <a:solidFill>
                <a:srgbClr val="1E1E24"/>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r>
              <a:rPr lang="en-US" altLang="zh-CN" sz="2400" b="1" dirty="0">
                <a:solidFill>
                  <a:srgbClr val="3A0045"/>
                </a:solidFill>
                <a:latin typeface="Aptos" pitchFamily="34" charset="0"/>
                <a:ea typeface="Aptos" pitchFamily="34" charset="-122"/>
                <a:cs typeface="Aptos" pitchFamily="34" charset="-120"/>
                <a:sym typeface="+mn-ea"/>
              </a:rPr>
              <a:t>Evaluation:</a:t>
            </a:r>
            <a:r>
              <a:rPr lang="en-US" sz="2000" dirty="0">
                <a:solidFill>
                  <a:srgbClr val="1E1E24"/>
                </a:solidFill>
                <a:latin typeface="Aptos" pitchFamily="34" charset="0"/>
                <a:ea typeface="Aptos" pitchFamily="34" charset="-122"/>
                <a:cs typeface="Aptos" pitchFamily="34" charset="-120"/>
                <a:sym typeface="+mn-ea"/>
              </a:rPr>
              <a:t> CQ removes the micro-scale pathologies and reduces normal-flow mean/P99 FCT slowdown by 25–86% / 33.4–90% at scale.</a:t>
            </a:r>
            <a:endParaRPr lang="en-US" sz="2000" dirty="0"/>
          </a:p>
          <a:p>
            <a:pPr indent="0" algn="l">
              <a:buFont typeface="Arial" panose="020B0704020202020204" pitchFamily="34" charset="0"/>
              <a:buNone/>
            </a:pPr>
            <a:endParaRPr lang="en-US" sz="2000" dirty="0"/>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altLang="en-US" sz="2000" dirty="0">
              <a:solidFill>
                <a:srgbClr val="1E1E24"/>
              </a:solidFill>
              <a:latin typeface="Aptos" pitchFamily="34" charset="0"/>
              <a:ea typeface="Aptos" pitchFamily="34" charset="-122"/>
              <a:cs typeface="Aptos" pitchFamily="34" charset="-12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4864"/>
          </a:xfrm>
          <a:prstGeom prst="rect">
            <a:avLst/>
          </a:prstGeom>
          <a:solidFill>
            <a:srgbClr val="6608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20040"/>
            <a:ext cx="10446385" cy="527685"/>
          </a:xfrm>
          <a:prstGeom prst="rect">
            <a:avLst/>
          </a:prstGeom>
          <a:noFill/>
        </p:spPr>
        <p:txBody>
          <a:bodyPr wrap="none" lIns="18288" tIns="18288" rIns="18288" bIns="18288">
            <a:spAutoFit/>
          </a:bodyPr>
          <a:lstStyle/>
          <a:p>
            <a:pPr algn="l"/>
            <a:r>
              <a:rPr sz="3200" b="1">
                <a:solidFill>
                  <a:srgbClr val="660874"/>
                </a:solidFill>
                <a:latin typeface="Arial" panose="020B0704020202020204"/>
                <a:sym typeface="+mn-ea"/>
              </a:rPr>
              <a:t>BACKGROUND</a:t>
            </a:r>
            <a:r>
              <a:rPr lang="en-US" sz="3200" b="1">
                <a:solidFill>
                  <a:srgbClr val="660874"/>
                </a:solidFill>
                <a:latin typeface="Arial" panose="020B0704020202020204"/>
                <a:sym typeface="+mn-ea"/>
              </a:rPr>
              <a:t> </a:t>
            </a:r>
            <a:r>
              <a:rPr lang="zh-CN" sz="3200" b="1">
                <a:solidFill>
                  <a:srgbClr val="660874"/>
                </a:solidFill>
                <a:latin typeface="Arial" panose="020B0704020202020204"/>
                <a:sym typeface="+mn-ea"/>
              </a:rPr>
              <a:t>——</a:t>
            </a:r>
            <a:r>
              <a:rPr lang="en-US" altLang="zh-CN" sz="3200" b="1">
                <a:solidFill>
                  <a:srgbClr val="660874"/>
                </a:solidFill>
                <a:latin typeface="Arial" panose="020B0704020202020204"/>
                <a:sym typeface="+mn-ea"/>
              </a:rPr>
              <a:t> </a:t>
            </a:r>
            <a:r>
              <a:rPr lang="en-US" sz="3200" b="1">
                <a:solidFill>
                  <a:srgbClr val="3F004D"/>
                </a:solidFill>
                <a:latin typeface="Arial" panose="020B0704020202020204"/>
              </a:rPr>
              <a:t>Lossless is important in Cluster</a:t>
            </a:r>
            <a:r>
              <a:rPr lang="en-US" sz="3200" b="1">
                <a:solidFill>
                  <a:srgbClr val="3F004D"/>
                </a:solidFill>
                <a:latin typeface="Arial" panose="020B0704020202020204"/>
              </a:rPr>
              <a:t>s</a:t>
            </a:r>
            <a:endParaRPr lang="en-US" sz="3200" b="1">
              <a:solidFill>
                <a:srgbClr val="3F004D"/>
              </a:solidFill>
              <a:latin typeface="Arial" panose="020B0704020202020204"/>
            </a:endParaRPr>
          </a:p>
        </p:txBody>
      </p:sp>
      <p:sp>
        <p:nvSpPr>
          <p:cNvPr id="6" name="TextBox 5"/>
          <p:cNvSpPr txBox="1"/>
          <p:nvPr/>
        </p:nvSpPr>
        <p:spPr>
          <a:xfrm>
            <a:off x="11594592" y="6547104"/>
            <a:ext cx="182880" cy="137160"/>
          </a:xfrm>
          <a:prstGeom prst="rect">
            <a:avLst/>
          </a:prstGeom>
          <a:noFill/>
        </p:spPr>
        <p:txBody>
          <a:bodyPr wrap="none" lIns="18288" tIns="18288" rIns="18288" bIns="18288">
            <a:spAutoFit/>
          </a:bodyPr>
          <a:lstStyle/>
          <a:p>
            <a:pPr algn="r"/>
            <a:r>
              <a:rPr sz="520" b="0">
                <a:solidFill>
                  <a:srgbClr val="8C8C8C"/>
                </a:solidFill>
                <a:latin typeface="Arial" panose="020B0704020202020204"/>
              </a:rPr>
              <a:t>2</a:t>
            </a:r>
            <a:endParaRPr sz="520" b="0">
              <a:solidFill>
                <a:srgbClr val="8C8C8C"/>
              </a:solidFill>
              <a:latin typeface="Arial" panose="020B0704020202020204"/>
            </a:endParaRPr>
          </a:p>
        </p:txBody>
      </p:sp>
      <p:pic>
        <p:nvPicPr>
          <p:cNvPr id="8" name="Picture 7" descr="ai_cluster_hypertec_crop.png"/>
          <p:cNvPicPr>
            <a:picLocks noChangeAspect="1"/>
          </p:cNvPicPr>
          <p:nvPr/>
        </p:nvPicPr>
        <p:blipFill>
          <a:blip r:embed="rId1"/>
          <a:stretch>
            <a:fillRect/>
          </a:stretch>
        </p:blipFill>
        <p:spPr>
          <a:xfrm>
            <a:off x="6054725" y="1346200"/>
            <a:ext cx="5898515" cy="4159250"/>
          </a:xfrm>
          <a:prstGeom prst="rect">
            <a:avLst/>
          </a:prstGeom>
        </p:spPr>
      </p:pic>
      <p:sp>
        <p:nvSpPr>
          <p:cNvPr id="28" name="Shape 12"/>
          <p:cNvSpPr/>
          <p:nvPr/>
        </p:nvSpPr>
        <p:spPr>
          <a:xfrm>
            <a:off x="236855" y="1346200"/>
            <a:ext cx="5394960" cy="4165600"/>
          </a:xfrm>
          <a:prstGeom prst="roundRect">
            <a:avLst>
              <a:gd name="adj" fmla="val 2474"/>
            </a:avLst>
          </a:prstGeom>
          <a:solidFill>
            <a:srgbClr val="F6F5F7"/>
          </a:solidFill>
          <a:ln w="10160">
            <a:solidFill>
              <a:srgbClr val="EEE8F0"/>
            </a:solidFill>
            <a:prstDash val="solid"/>
          </a:ln>
        </p:spPr>
      </p:sp>
      <p:sp>
        <p:nvSpPr>
          <p:cNvPr id="29" name="Text 13"/>
          <p:cNvSpPr/>
          <p:nvPr/>
        </p:nvSpPr>
        <p:spPr>
          <a:xfrm>
            <a:off x="602615" y="1586103"/>
            <a:ext cx="4663440" cy="329184"/>
          </a:xfrm>
          <a:prstGeom prst="rect">
            <a:avLst/>
          </a:prstGeom>
          <a:noFill/>
        </p:spPr>
        <p:txBody>
          <a:bodyPr wrap="square" lIns="0" tIns="0" rIns="0" bIns="0" rtlCol="0" anchor="t">
            <a:noAutofit/>
          </a:bodyPr>
          <a:lstStyle/>
          <a:p>
            <a:pPr marL="0" indent="0" algn="l">
              <a:buNone/>
            </a:pPr>
            <a:endParaRPr lang="en-US" sz="2400" b="1" dirty="0">
              <a:solidFill>
                <a:srgbClr val="3A0045"/>
              </a:solidFill>
              <a:latin typeface="Aptos" pitchFamily="34" charset="0"/>
              <a:ea typeface="Aptos" pitchFamily="34" charset="-122"/>
              <a:cs typeface="Aptos" pitchFamily="34" charset="-120"/>
            </a:endParaRPr>
          </a:p>
        </p:txBody>
      </p:sp>
      <p:sp>
        <p:nvSpPr>
          <p:cNvPr id="30" name="Text 14"/>
          <p:cNvSpPr/>
          <p:nvPr/>
        </p:nvSpPr>
        <p:spPr>
          <a:xfrm>
            <a:off x="502920" y="1586230"/>
            <a:ext cx="4663440" cy="3235325"/>
          </a:xfrm>
          <a:prstGeom prst="rect">
            <a:avLst/>
          </a:prstGeom>
          <a:noFill/>
        </p:spPr>
        <p:txBody>
          <a:bodyPr wrap="square" lIns="1016" tIns="1016" rIns="1016" bIns="1016" rtlCol="0" anchor="t">
            <a:noAutofit/>
          </a:bodyPr>
          <a:lstStyle/>
          <a:p>
            <a:pPr indent="0" algn="l">
              <a:buFont typeface="Arial" panose="020B0704020202020204" pitchFamily="34" charset="0"/>
              <a:buNone/>
            </a:pPr>
            <a:r>
              <a:rPr lang="en-US" sz="2800" b="1" dirty="0">
                <a:solidFill>
                  <a:srgbClr val="3A0045"/>
                </a:solidFill>
                <a:latin typeface="Aptos" pitchFamily="34" charset="0"/>
                <a:ea typeface="Aptos" pitchFamily="34" charset="-122"/>
                <a:cs typeface="Aptos" pitchFamily="34" charset="-120"/>
                <a:sym typeface="+mn-ea"/>
              </a:rPr>
              <a:t>Why this matters</a:t>
            </a:r>
            <a:endParaRPr lang="en-US" altLang="zh-CN" sz="28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r>
              <a:rPr lang="en-US" altLang="zh-CN" sz="2000" dirty="0">
                <a:solidFill>
                  <a:srgbClr val="1E1E24"/>
                </a:solidFill>
                <a:latin typeface="Aptos" pitchFamily="34" charset="0"/>
                <a:ea typeface="Aptos" pitchFamily="34" charset="-122"/>
                <a:cs typeface="Aptos" pitchFamily="34" charset="-120"/>
              </a:rPr>
              <a:t>RDMA over Converged Ethernet(</a:t>
            </a:r>
            <a:r>
              <a:rPr lang="en-US" sz="2000" dirty="0">
                <a:solidFill>
                  <a:srgbClr val="1E1E24"/>
                </a:solidFill>
                <a:latin typeface="Aptos" pitchFamily="34" charset="0"/>
                <a:ea typeface="Aptos" pitchFamily="34" charset="-122"/>
                <a:cs typeface="Aptos" pitchFamily="34" charset="-120"/>
              </a:rPr>
              <a:t>RoCE) is the standard transport for both clouds and AI clusters.</a:t>
            </a: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r>
              <a:rPr lang="en-US" sz="2000" dirty="0">
                <a:solidFill>
                  <a:srgbClr val="1E1E24"/>
                </a:solidFill>
                <a:latin typeface="Aptos" pitchFamily="34" charset="0"/>
                <a:ea typeface="Aptos" pitchFamily="34" charset="-122"/>
                <a:cs typeface="Aptos" pitchFamily="34" charset="-120"/>
                <a:sym typeface="+mn-ea"/>
              </a:rPr>
              <a:t>Lossless configurations remain dominant because packet loss hurts RDMA performance.</a:t>
            </a:r>
            <a:endParaRPr lang="en-US" sz="2000" dirty="0">
              <a:solidFill>
                <a:srgbClr val="1E1E24"/>
              </a:solidFill>
              <a:latin typeface="Aptos" pitchFamily="34" charset="0"/>
              <a:ea typeface="Aptos" pitchFamily="34" charset="-122"/>
              <a:cs typeface="Aptos" pitchFamily="34" charset="-120"/>
              <a:sym typeface="+mn-ea"/>
            </a:endParaRPr>
          </a:p>
          <a:p>
            <a:pPr marL="342900" indent="-342900" algn="l">
              <a:buFont typeface="Arial" panose="020B0704020202020204" pitchFamily="34" charset="0"/>
              <a:buChar char="•"/>
            </a:pPr>
            <a:r>
              <a:rPr lang="en-US" sz="2000" dirty="0">
                <a:solidFill>
                  <a:srgbClr val="1E1E24"/>
                </a:solidFill>
                <a:latin typeface="Aptos" pitchFamily="34" charset="0"/>
                <a:ea typeface="Aptos" pitchFamily="34" charset="-122"/>
                <a:cs typeface="Aptos" pitchFamily="34" charset="-120"/>
                <a:sym typeface="+mn-ea"/>
              </a:rPr>
              <a:t>PFC keeps packets from being dropped, but it does not remove congestion.</a:t>
            </a: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sz="2000" dirty="0">
              <a:solidFill>
                <a:srgbClr val="1E1E24"/>
              </a:solidFill>
              <a:latin typeface="Aptos" pitchFamily="34" charset="0"/>
              <a:ea typeface="Aptos" pitchFamily="34" charset="-122"/>
              <a:cs typeface="Aptos" pitchFamily="34" charset="-120"/>
            </a:endParaRPr>
          </a:p>
        </p:txBody>
      </p:sp>
      <p:sp>
        <p:nvSpPr>
          <p:cNvPr id="31" name="Text 15"/>
          <p:cNvSpPr/>
          <p:nvPr/>
        </p:nvSpPr>
        <p:spPr>
          <a:xfrm>
            <a:off x="602615" y="3183255"/>
            <a:ext cx="4663440" cy="685800"/>
          </a:xfrm>
          <a:prstGeom prst="rect">
            <a:avLst/>
          </a:prstGeom>
          <a:noFill/>
        </p:spPr>
        <p:txBody>
          <a:bodyPr wrap="square" lIns="1016" tIns="1016" rIns="1016" bIns="1016" rtlCol="0" anchor="t">
            <a:noAutofit/>
          </a:bodyPr>
          <a:lstStyle/>
          <a:p>
            <a:pPr marL="0" indent="0" algn="l">
              <a:buNone/>
            </a:pPr>
            <a:endParaRPr lang="en-US" sz="2000" dirty="0">
              <a:solidFill>
                <a:srgbClr val="1E1E24"/>
              </a:solidFill>
              <a:latin typeface="Aptos" pitchFamily="34" charset="0"/>
              <a:ea typeface="Aptos" pitchFamily="34" charset="-122"/>
              <a:cs typeface="Aptos" pitchFamily="34"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4864"/>
          </a:xfrm>
          <a:prstGeom prst="rect">
            <a:avLst/>
          </a:prstGeom>
          <a:solidFill>
            <a:srgbClr val="6608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146304"/>
            <a:ext cx="1371600" cy="164592"/>
          </a:xfrm>
          <a:prstGeom prst="rect">
            <a:avLst/>
          </a:prstGeom>
          <a:noFill/>
        </p:spPr>
        <p:txBody>
          <a:bodyPr wrap="none" lIns="18288" tIns="18288" rIns="18288" bIns="18288">
            <a:spAutoFit/>
          </a:bodyPr>
          <a:lstStyle/>
          <a:p>
            <a:pPr algn="l"/>
            <a:r>
              <a:rPr sz="650" b="1">
                <a:solidFill>
                  <a:srgbClr val="660874"/>
                </a:solidFill>
                <a:latin typeface="Arial" panose="020B0704020202020204"/>
              </a:rPr>
              <a:t>BACKGROUND</a:t>
            </a:r>
            <a:endParaRPr sz="650" b="1">
              <a:solidFill>
                <a:srgbClr val="660874"/>
              </a:solidFill>
              <a:latin typeface="Arial" panose="020B0704020202020204"/>
            </a:endParaRPr>
          </a:p>
        </p:txBody>
      </p:sp>
      <p:sp>
        <p:nvSpPr>
          <p:cNvPr id="4" name="TextBox 3"/>
          <p:cNvSpPr txBox="1"/>
          <p:nvPr/>
        </p:nvSpPr>
        <p:spPr>
          <a:xfrm>
            <a:off x="502920" y="320040"/>
            <a:ext cx="10989310" cy="527685"/>
          </a:xfrm>
          <a:prstGeom prst="rect">
            <a:avLst/>
          </a:prstGeom>
          <a:noFill/>
        </p:spPr>
        <p:txBody>
          <a:bodyPr wrap="none" lIns="18288" tIns="18288" rIns="18288" bIns="18288">
            <a:spAutoFit/>
          </a:bodyPr>
          <a:lstStyle/>
          <a:p>
            <a:pPr algn="l"/>
            <a:r>
              <a:rPr sz="3200" b="1">
                <a:solidFill>
                  <a:srgbClr val="660874"/>
                </a:solidFill>
                <a:latin typeface="Arial" panose="020B0704020202020204"/>
                <a:sym typeface="+mn-ea"/>
              </a:rPr>
              <a:t>BACKGROUND</a:t>
            </a:r>
            <a:r>
              <a:rPr lang="zh-CN" sz="3200" b="1">
                <a:solidFill>
                  <a:srgbClr val="660874"/>
                </a:solidFill>
                <a:latin typeface="Arial" panose="020B0704020202020204"/>
                <a:sym typeface="+mn-ea"/>
              </a:rPr>
              <a:t>——</a:t>
            </a:r>
            <a:r>
              <a:rPr lang="en-US" altLang="zh-CN" sz="3200" b="1">
                <a:solidFill>
                  <a:srgbClr val="660874"/>
                </a:solidFill>
                <a:latin typeface="Arial" panose="020B0704020202020204"/>
                <a:sym typeface="+mn-ea"/>
              </a:rPr>
              <a:t>Lossless makes </a:t>
            </a:r>
            <a:r>
              <a:rPr lang="en-US" altLang="zh-CN" sz="3200" b="1">
                <a:solidFill>
                  <a:srgbClr val="660874"/>
                </a:solidFill>
                <a:latin typeface="Arial" panose="020B0704020202020204"/>
                <a:sym typeface="+mn-ea"/>
              </a:rPr>
              <a:t>congestion </a:t>
            </a:r>
            <a:r>
              <a:rPr lang="en-US" altLang="zh-CN" sz="3200" b="1">
                <a:solidFill>
                  <a:srgbClr val="660874"/>
                </a:solidFill>
                <a:latin typeface="Arial" panose="020B0704020202020204"/>
                <a:sym typeface="+mn-ea"/>
              </a:rPr>
              <a:t>complex</a:t>
            </a:r>
            <a:endParaRPr lang="en-US" altLang="zh-CN" sz="3200" b="1">
              <a:solidFill>
                <a:srgbClr val="660874"/>
              </a:solidFill>
              <a:latin typeface="Arial" panose="020B0704020202020204"/>
              <a:sym typeface="+mn-ea"/>
            </a:endParaRPr>
          </a:p>
        </p:txBody>
      </p:sp>
      <p:sp>
        <p:nvSpPr>
          <p:cNvPr id="6" name="TextBox 5"/>
          <p:cNvSpPr txBox="1"/>
          <p:nvPr/>
        </p:nvSpPr>
        <p:spPr>
          <a:xfrm>
            <a:off x="11594592" y="6547104"/>
            <a:ext cx="182880" cy="137160"/>
          </a:xfrm>
          <a:prstGeom prst="rect">
            <a:avLst/>
          </a:prstGeom>
          <a:noFill/>
        </p:spPr>
        <p:txBody>
          <a:bodyPr wrap="none" lIns="18288" tIns="18288" rIns="18288" bIns="18288">
            <a:spAutoFit/>
          </a:bodyPr>
          <a:lstStyle/>
          <a:p>
            <a:pPr algn="r"/>
            <a:r>
              <a:rPr sz="520" b="0">
                <a:solidFill>
                  <a:srgbClr val="8C8C8C"/>
                </a:solidFill>
                <a:latin typeface="Arial" panose="020B0704020202020204"/>
              </a:rPr>
              <a:t>3</a:t>
            </a:r>
            <a:endParaRPr sz="520" b="0">
              <a:solidFill>
                <a:srgbClr val="8C8C8C"/>
              </a:solidFill>
              <a:latin typeface="Arial" panose="020B0704020202020204"/>
            </a:endParaRPr>
          </a:p>
        </p:txBody>
      </p:sp>
      <p:sp>
        <p:nvSpPr>
          <p:cNvPr id="7" name="Rounded Rectangle 6"/>
          <p:cNvSpPr/>
          <p:nvPr/>
        </p:nvSpPr>
        <p:spPr>
          <a:xfrm>
            <a:off x="777240" y="987552"/>
            <a:ext cx="5715000" cy="512064"/>
          </a:xfrm>
          <a:prstGeom prst="roundRect">
            <a:avLst/>
          </a:prstGeom>
          <a:solidFill>
            <a:srgbClr val="E8F2FF"/>
          </a:solidFill>
          <a:ln w="12700">
            <a:solidFill>
              <a:srgbClr val="004A96"/>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sz="1420" b="1">
                <a:solidFill>
                  <a:srgbClr val="232323"/>
                </a:solidFill>
                <a:latin typeface="Arial" panose="020B0704020202020204"/>
              </a:rPr>
              <a:t>RoCE requires lossless delivery</a:t>
            </a:r>
            <a:endParaRPr sz="1420" b="1">
              <a:solidFill>
                <a:srgbClr val="232323"/>
              </a:solidFill>
              <a:latin typeface="Arial" panose="020B0704020202020204"/>
            </a:endParaRPr>
          </a:p>
        </p:txBody>
      </p:sp>
      <p:sp>
        <p:nvSpPr>
          <p:cNvPr id="8" name="Down Arrow 7"/>
          <p:cNvSpPr/>
          <p:nvPr/>
        </p:nvSpPr>
        <p:spPr>
          <a:xfrm>
            <a:off x="3534156" y="1545336"/>
            <a:ext cx="201168" cy="256032"/>
          </a:xfrm>
          <a:prstGeom prst="downArrow">
            <a:avLst/>
          </a:prstGeom>
          <a:solidFill>
            <a:srgbClr val="6608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777240" y="1755648"/>
            <a:ext cx="5715000" cy="512064"/>
          </a:xfrm>
          <a:prstGeom prst="roundRect">
            <a:avLst/>
          </a:prstGeom>
          <a:solidFill>
            <a:srgbClr val="FFECEF"/>
          </a:solidFill>
          <a:ln w="12700">
            <a:solidFill>
              <a:srgbClr val="B74860"/>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lang="en-US" sz="1420" b="1">
                <a:solidFill>
                  <a:srgbClr val="232323"/>
                </a:solidFill>
                <a:latin typeface="Arial" panose="020B0704020202020204"/>
              </a:rPr>
              <a:t>PFC</a:t>
            </a:r>
            <a:r>
              <a:rPr sz="1420" b="1">
                <a:solidFill>
                  <a:srgbClr val="232323"/>
                </a:solidFill>
                <a:latin typeface="Arial" panose="020B0704020202020204"/>
              </a:rPr>
              <a:t> pauses upstream queues</a:t>
            </a:r>
            <a:endParaRPr sz="1420" b="1">
              <a:solidFill>
                <a:srgbClr val="232323"/>
              </a:solidFill>
              <a:latin typeface="Arial" panose="020B0704020202020204"/>
            </a:endParaRPr>
          </a:p>
        </p:txBody>
      </p:sp>
      <p:sp>
        <p:nvSpPr>
          <p:cNvPr id="10" name="Down Arrow 9"/>
          <p:cNvSpPr/>
          <p:nvPr/>
        </p:nvSpPr>
        <p:spPr>
          <a:xfrm>
            <a:off x="3534156" y="2313432"/>
            <a:ext cx="201168" cy="256032"/>
          </a:xfrm>
          <a:prstGeom prst="downArrow">
            <a:avLst/>
          </a:prstGeom>
          <a:solidFill>
            <a:srgbClr val="B74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777240" y="2523744"/>
            <a:ext cx="5715000" cy="512064"/>
          </a:xfrm>
          <a:prstGeom prst="roundRect">
            <a:avLst/>
          </a:prstGeom>
          <a:solidFill>
            <a:srgbClr val="F7F0F9"/>
          </a:solidFill>
          <a:ln w="12700">
            <a:solidFill>
              <a:srgbClr val="660874"/>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sz="1420" b="1">
                <a:solidFill>
                  <a:srgbClr val="232323"/>
                </a:solidFill>
                <a:latin typeface="Arial" panose="020B0704020202020204"/>
              </a:rPr>
              <a:t>Packets are not dropped</a:t>
            </a:r>
            <a:endParaRPr sz="1420" b="1">
              <a:solidFill>
                <a:srgbClr val="232323"/>
              </a:solidFill>
              <a:latin typeface="Arial" panose="020B0704020202020204"/>
            </a:endParaRPr>
          </a:p>
        </p:txBody>
      </p:sp>
      <p:sp>
        <p:nvSpPr>
          <p:cNvPr id="12" name="Down Arrow 11"/>
          <p:cNvSpPr/>
          <p:nvPr/>
        </p:nvSpPr>
        <p:spPr>
          <a:xfrm>
            <a:off x="3534156" y="3081527"/>
            <a:ext cx="201168" cy="256032"/>
          </a:xfrm>
          <a:prstGeom prst="downArrow">
            <a:avLst/>
          </a:prstGeom>
          <a:solidFill>
            <a:srgbClr val="6608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777240" y="3291840"/>
            <a:ext cx="5715000" cy="512064"/>
          </a:xfrm>
          <a:prstGeom prst="roundRect">
            <a:avLst/>
          </a:prstGeom>
          <a:solidFill>
            <a:srgbClr val="FFECEF"/>
          </a:solidFill>
          <a:ln w="12700">
            <a:solidFill>
              <a:srgbClr val="B74860"/>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sz="1420" b="1">
                <a:solidFill>
                  <a:srgbClr val="232323"/>
                </a:solidFill>
                <a:latin typeface="Arial" panose="020B0704020202020204"/>
              </a:rPr>
              <a:t>Queue-level backpressure couples unrelated traffic</a:t>
            </a:r>
            <a:endParaRPr sz="1420" b="1">
              <a:solidFill>
                <a:srgbClr val="232323"/>
              </a:solidFill>
              <a:latin typeface="Arial" panose="020B0704020202020204"/>
            </a:endParaRPr>
          </a:p>
        </p:txBody>
      </p:sp>
      <p:sp>
        <p:nvSpPr>
          <p:cNvPr id="14" name="Down Arrow 13"/>
          <p:cNvSpPr/>
          <p:nvPr/>
        </p:nvSpPr>
        <p:spPr>
          <a:xfrm>
            <a:off x="3534156" y="3849624"/>
            <a:ext cx="201168" cy="256032"/>
          </a:xfrm>
          <a:prstGeom prst="downArrow">
            <a:avLst/>
          </a:prstGeom>
          <a:solidFill>
            <a:srgbClr val="6608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777240" y="4059936"/>
            <a:ext cx="5715000" cy="512064"/>
          </a:xfrm>
          <a:prstGeom prst="roundRect">
            <a:avLst/>
          </a:prstGeom>
          <a:solidFill>
            <a:srgbClr val="FFECEF"/>
          </a:solidFill>
          <a:ln w="12700">
            <a:solidFill>
              <a:srgbClr val="B74860"/>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sz="1420" b="1">
                <a:solidFill>
                  <a:srgbClr val="232323"/>
                </a:solidFill>
                <a:latin typeface="Arial" panose="020B0704020202020204"/>
              </a:rPr>
              <a:t>HOL blocking and congestion spreading</a:t>
            </a:r>
            <a:endParaRPr sz="1420" b="1">
              <a:solidFill>
                <a:srgbClr val="232323"/>
              </a:solidFill>
              <a:latin typeface="Arial" panose="020B0704020202020204"/>
            </a:endParaRPr>
          </a:p>
        </p:txBody>
      </p:sp>
      <p:sp>
        <p:nvSpPr>
          <p:cNvPr id="16" name="TextBox 15"/>
          <p:cNvSpPr txBox="1"/>
          <p:nvPr/>
        </p:nvSpPr>
        <p:spPr>
          <a:xfrm>
            <a:off x="777240" y="758952"/>
            <a:ext cx="914400" cy="137160"/>
          </a:xfrm>
          <a:prstGeom prst="rect">
            <a:avLst/>
          </a:prstGeom>
          <a:noFill/>
        </p:spPr>
        <p:txBody>
          <a:bodyPr wrap="none" lIns="18288" tIns="18288" rIns="18288" bIns="18288">
            <a:spAutoFit/>
          </a:bodyPr>
          <a:lstStyle/>
          <a:p>
            <a:pPr algn="l"/>
            <a:r>
              <a:rPr sz="800" b="1">
                <a:solidFill>
                  <a:srgbClr val="660874"/>
                </a:solidFill>
                <a:latin typeface="Arial" panose="020B0704020202020204"/>
              </a:rPr>
              <a:t>FC path</a:t>
            </a:r>
            <a:endParaRPr sz="800" b="1">
              <a:solidFill>
                <a:srgbClr val="660874"/>
              </a:solidFill>
              <a:latin typeface="Arial" panose="020B0704020202020204"/>
            </a:endParaRPr>
          </a:p>
        </p:txBody>
      </p:sp>
      <p:sp>
        <p:nvSpPr>
          <p:cNvPr id="17" name="TextBox 16"/>
          <p:cNvSpPr txBox="1"/>
          <p:nvPr/>
        </p:nvSpPr>
        <p:spPr>
          <a:xfrm>
            <a:off x="7315200" y="868680"/>
            <a:ext cx="1143000" cy="146304"/>
          </a:xfrm>
          <a:prstGeom prst="rect">
            <a:avLst/>
          </a:prstGeom>
          <a:noFill/>
        </p:spPr>
        <p:txBody>
          <a:bodyPr wrap="none" lIns="18288" tIns="18288" rIns="18288" bIns="18288">
            <a:spAutoFit/>
          </a:bodyPr>
          <a:lstStyle/>
          <a:p>
            <a:pPr algn="l"/>
            <a:r>
              <a:rPr sz="800" b="1">
                <a:solidFill>
                  <a:srgbClr val="660874"/>
                </a:solidFill>
                <a:latin typeface="Arial" panose="020B0704020202020204"/>
              </a:rPr>
              <a:t>CC branch</a:t>
            </a:r>
            <a:endParaRPr sz="800" b="1">
              <a:solidFill>
                <a:srgbClr val="660874"/>
              </a:solidFill>
              <a:latin typeface="Arial" panose="020B0704020202020204"/>
            </a:endParaRPr>
          </a:p>
        </p:txBody>
      </p:sp>
      <p:sp>
        <p:nvSpPr>
          <p:cNvPr id="18" name="Rounded Rectangle 17"/>
          <p:cNvSpPr/>
          <p:nvPr/>
        </p:nvSpPr>
        <p:spPr>
          <a:xfrm>
            <a:off x="7360920" y="1243584"/>
            <a:ext cx="3703320" cy="502920"/>
          </a:xfrm>
          <a:prstGeom prst="roundRect">
            <a:avLst/>
          </a:prstGeom>
          <a:solidFill>
            <a:srgbClr val="F7F0F9"/>
          </a:solidFill>
          <a:ln w="12700">
            <a:solidFill>
              <a:srgbClr val="660874"/>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sz="1350" b="1">
                <a:solidFill>
                  <a:srgbClr val="232323"/>
                </a:solidFill>
                <a:latin typeface="Arial" panose="020B0704020202020204"/>
              </a:rPr>
              <a:t>CC adjusts sender rates</a:t>
            </a:r>
            <a:endParaRPr sz="1350" b="1">
              <a:solidFill>
                <a:srgbClr val="232323"/>
              </a:solidFill>
              <a:latin typeface="Arial" panose="020B0704020202020204"/>
            </a:endParaRPr>
          </a:p>
        </p:txBody>
      </p:sp>
      <p:sp>
        <p:nvSpPr>
          <p:cNvPr id="19" name="Down Arrow 18"/>
          <p:cNvSpPr/>
          <p:nvPr/>
        </p:nvSpPr>
        <p:spPr>
          <a:xfrm>
            <a:off x="9098280" y="1828800"/>
            <a:ext cx="201168" cy="274320"/>
          </a:xfrm>
          <a:prstGeom prst="downArrow">
            <a:avLst/>
          </a:prstGeom>
          <a:solidFill>
            <a:srgbClr val="6608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7360920" y="2212848"/>
            <a:ext cx="3703320" cy="603504"/>
          </a:xfrm>
          <a:prstGeom prst="roundRect">
            <a:avLst/>
          </a:prstGeom>
          <a:solidFill>
            <a:srgbClr val="FFECEF"/>
          </a:solidFill>
          <a:ln w="12700">
            <a:solidFill>
              <a:srgbClr val="B74860"/>
            </a:solidFill>
          </a:ln>
        </p:spPr>
        <p:style>
          <a:lnRef idx="1">
            <a:schemeClr val="accent1"/>
          </a:lnRef>
          <a:fillRef idx="3">
            <a:schemeClr val="accent1"/>
          </a:fillRef>
          <a:effectRef idx="2">
            <a:schemeClr val="accent1"/>
          </a:effectRef>
          <a:fontRef idx="minor">
            <a:schemeClr val="lt1"/>
          </a:fontRef>
        </p:style>
        <p:txBody>
          <a:bodyPr lIns="45720" tIns="27432" rIns="45720" bIns="27432" rtlCol="0" anchor="ctr"/>
          <a:lstStyle/>
          <a:p>
            <a:pPr algn="ctr"/>
            <a:r>
              <a:rPr sz="1320" b="1">
                <a:solidFill>
                  <a:srgbClr val="232323"/>
                </a:solidFill>
                <a:latin typeface="Arial" panose="020B0704020202020204"/>
              </a:rPr>
              <a:t>But it cannot transmit through a paused queue</a:t>
            </a:r>
            <a:endParaRPr sz="1320" b="1">
              <a:solidFill>
                <a:srgbClr val="232323"/>
              </a:solidFill>
              <a:latin typeface="Arial" panose="020B0704020202020204"/>
            </a:endParaRPr>
          </a:p>
        </p:txBody>
      </p:sp>
      <p:sp>
        <p:nvSpPr>
          <p:cNvPr id="21" name="Rounded Rectangle 20"/>
          <p:cNvSpPr/>
          <p:nvPr/>
        </p:nvSpPr>
        <p:spPr>
          <a:xfrm>
            <a:off x="7452360" y="3236976"/>
            <a:ext cx="3520440" cy="1051560"/>
          </a:xfrm>
          <a:prstGeom prst="roundRect">
            <a:avLst/>
          </a:prstGeom>
          <a:solidFill>
            <a:srgbClr val="FFFFFF"/>
          </a:solidFill>
          <a:ln w="12700">
            <a:solidFill>
              <a:srgbClr val="E5D2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635240" y="3383280"/>
            <a:ext cx="1371600" cy="155448"/>
          </a:xfrm>
          <a:prstGeom prst="rect">
            <a:avLst/>
          </a:prstGeom>
          <a:noFill/>
        </p:spPr>
        <p:txBody>
          <a:bodyPr wrap="none" lIns="18288" tIns="18288" rIns="18288" bIns="18288">
            <a:spAutoFit/>
          </a:bodyPr>
          <a:lstStyle/>
          <a:p>
            <a:pPr algn="l"/>
            <a:r>
              <a:rPr sz="850" b="1">
                <a:solidFill>
                  <a:srgbClr val="B74860"/>
                </a:solidFill>
                <a:latin typeface="Arial" panose="020B0704020202020204"/>
              </a:rPr>
              <a:t>Paused queue</a:t>
            </a:r>
            <a:endParaRPr sz="850" b="1">
              <a:solidFill>
                <a:srgbClr val="B74860"/>
              </a:solidFill>
              <a:latin typeface="Arial" panose="020B0704020202020204"/>
            </a:endParaRPr>
          </a:p>
        </p:txBody>
      </p:sp>
      <p:sp>
        <p:nvSpPr>
          <p:cNvPr id="23" name="Rectangle 22"/>
          <p:cNvSpPr/>
          <p:nvPr/>
        </p:nvSpPr>
        <p:spPr>
          <a:xfrm>
            <a:off x="7680960" y="3712463"/>
            <a:ext cx="237744" cy="237744"/>
          </a:xfrm>
          <a:prstGeom prst="rect">
            <a:avLst/>
          </a:prstGeom>
          <a:solidFill>
            <a:srgbClr val="FFECEF"/>
          </a:solidFill>
          <a:ln w="7620">
            <a:solidFill>
              <a:srgbClr val="B7486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8010144" y="3712463"/>
            <a:ext cx="237744" cy="237744"/>
          </a:xfrm>
          <a:prstGeom prst="rect">
            <a:avLst/>
          </a:prstGeom>
          <a:solidFill>
            <a:srgbClr val="FFECEF"/>
          </a:solidFill>
          <a:ln w="7620">
            <a:solidFill>
              <a:srgbClr val="B7486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8339328" y="3712463"/>
            <a:ext cx="237744" cy="237744"/>
          </a:xfrm>
          <a:prstGeom prst="rect">
            <a:avLst/>
          </a:prstGeom>
          <a:solidFill>
            <a:srgbClr val="E8F2FF"/>
          </a:solidFill>
          <a:ln w="7620">
            <a:solidFill>
              <a:srgbClr val="004A9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668512" y="3712463"/>
            <a:ext cx="237744" cy="237744"/>
          </a:xfrm>
          <a:prstGeom prst="rect">
            <a:avLst/>
          </a:prstGeom>
          <a:solidFill>
            <a:srgbClr val="E8F2FF"/>
          </a:solidFill>
          <a:ln w="7620">
            <a:solidFill>
              <a:srgbClr val="004A9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8997696" y="3712463"/>
            <a:ext cx="237744" cy="237744"/>
          </a:xfrm>
          <a:prstGeom prst="rect">
            <a:avLst/>
          </a:prstGeom>
          <a:solidFill>
            <a:srgbClr val="FFECEF"/>
          </a:solidFill>
          <a:ln w="7620">
            <a:solidFill>
              <a:srgbClr val="B7486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9326880" y="3712463"/>
            <a:ext cx="237744" cy="237744"/>
          </a:xfrm>
          <a:prstGeom prst="rect">
            <a:avLst/>
          </a:prstGeom>
          <a:solidFill>
            <a:srgbClr val="E8F2FF"/>
          </a:solidFill>
          <a:ln w="7620">
            <a:solidFill>
              <a:srgbClr val="004A9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9656064" y="3712463"/>
            <a:ext cx="237744" cy="237744"/>
          </a:xfrm>
          <a:prstGeom prst="rect">
            <a:avLst/>
          </a:prstGeom>
          <a:solidFill>
            <a:srgbClr val="E8F2FF"/>
          </a:solidFill>
          <a:ln w="7620">
            <a:solidFill>
              <a:srgbClr val="004A9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9985248" y="3712463"/>
            <a:ext cx="237744" cy="237744"/>
          </a:xfrm>
          <a:prstGeom prst="rect">
            <a:avLst/>
          </a:prstGeom>
          <a:solidFill>
            <a:srgbClr val="E8F2FF"/>
          </a:solidFill>
          <a:ln w="7620">
            <a:solidFill>
              <a:srgbClr val="004A9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10424160" y="3621024"/>
            <a:ext cx="91440" cy="438912"/>
          </a:xfrm>
          <a:prstGeom prst="rect">
            <a:avLst/>
          </a:prstGeom>
          <a:solidFill>
            <a:srgbClr val="B74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10561320" y="3694176"/>
            <a:ext cx="384048" cy="146304"/>
          </a:xfrm>
          <a:prstGeom prst="rect">
            <a:avLst/>
          </a:prstGeom>
          <a:noFill/>
        </p:spPr>
        <p:txBody>
          <a:bodyPr wrap="none" lIns="18288" tIns="18288" rIns="18288" bIns="18288">
            <a:spAutoFit/>
          </a:bodyPr>
          <a:lstStyle/>
          <a:p>
            <a:pPr algn="l"/>
            <a:r>
              <a:rPr sz="750" b="1">
                <a:solidFill>
                  <a:srgbClr val="B74860"/>
                </a:solidFill>
                <a:latin typeface="Arial" panose="020B0704020202020204"/>
              </a:rPr>
              <a:t>pause</a:t>
            </a:r>
            <a:endParaRPr sz="750" b="1">
              <a:solidFill>
                <a:srgbClr val="B74860"/>
              </a:solidFill>
              <a:latin typeface="Arial" panose="020B0704020202020204"/>
            </a:endParaRPr>
          </a:p>
        </p:txBody>
      </p:sp>
      <p:sp>
        <p:nvSpPr>
          <p:cNvPr id="33" name="Rounded Rectangle 32"/>
          <p:cNvSpPr/>
          <p:nvPr/>
        </p:nvSpPr>
        <p:spPr>
          <a:xfrm>
            <a:off x="777240" y="5340096"/>
            <a:ext cx="10287000" cy="566928"/>
          </a:xfrm>
          <a:prstGeom prst="roundRect">
            <a:avLst/>
          </a:prstGeom>
          <a:solidFill>
            <a:srgbClr val="F7F0F9"/>
          </a:solidFill>
          <a:ln w="10160">
            <a:solidFill>
              <a:srgbClr val="66087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2844800" y="5504688"/>
            <a:ext cx="6106160" cy="304800"/>
          </a:xfrm>
          <a:prstGeom prst="rect">
            <a:avLst/>
          </a:prstGeom>
          <a:noFill/>
        </p:spPr>
        <p:txBody>
          <a:bodyPr wrap="none" lIns="18288" tIns="18288" rIns="18288" bIns="18288">
            <a:spAutoFit/>
          </a:bodyPr>
          <a:lstStyle/>
          <a:p>
            <a:pPr algn="ctr"/>
            <a:r>
              <a:rPr sz="1750" b="1">
                <a:solidFill>
                  <a:srgbClr val="3F004D"/>
                </a:solidFill>
                <a:latin typeface="Arial" panose="020B0704020202020204"/>
              </a:rPr>
              <a:t>Losslessness solves packet drops, but not congestion </a:t>
            </a:r>
            <a:r>
              <a:rPr lang="zh-CN" sz="1750" b="1">
                <a:solidFill>
                  <a:srgbClr val="3F004D"/>
                </a:solidFill>
                <a:latin typeface="Arial" panose="020B0704020202020204"/>
              </a:rPr>
              <a:t>、</a:t>
            </a:r>
            <a:endParaRPr lang="zh-CN" sz="1750" b="1">
              <a:solidFill>
                <a:srgbClr val="3F004D"/>
              </a:solidFill>
              <a:latin typeface="Arial" panose="020B0704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DESIGN</a:t>
            </a:r>
            <a:endParaRPr lang="en-US" sz="85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7" name="Shape 5"/>
          <p:cNvSpPr/>
          <p:nvPr/>
        </p:nvSpPr>
        <p:spPr>
          <a:xfrm>
            <a:off x="685800" y="1261872"/>
            <a:ext cx="4572000" cy="3246120"/>
          </a:xfrm>
          <a:prstGeom prst="roundRect">
            <a:avLst>
              <a:gd name="adj" fmla="val 2817"/>
            </a:avLst>
          </a:prstGeom>
          <a:solidFill>
            <a:srgbClr val="FBF7FC"/>
          </a:solidFill>
          <a:ln w="12700">
            <a:solidFill>
              <a:srgbClr val="DED0E6"/>
            </a:solidFill>
            <a:prstDash val="solid"/>
          </a:ln>
        </p:spPr>
      </p:sp>
      <p:sp>
        <p:nvSpPr>
          <p:cNvPr id="9" name="Text 7"/>
          <p:cNvSpPr/>
          <p:nvPr/>
        </p:nvSpPr>
        <p:spPr>
          <a:xfrm>
            <a:off x="1078992" y="2103120"/>
            <a:ext cx="1325880" cy="457200"/>
          </a:xfrm>
          <a:prstGeom prst="roundRect">
            <a:avLst>
              <a:gd name="adj" fmla="val 16000"/>
            </a:avLst>
          </a:prstGeom>
          <a:solidFill>
            <a:srgbClr val="FFFFFF"/>
          </a:solidFill>
          <a:ln w="12700">
            <a:solidFill>
              <a:srgbClr val="D8D2DE"/>
            </a:solidFill>
          </a:ln>
        </p:spPr>
        <p:txBody>
          <a:bodyPr wrap="square" lIns="1270" tIns="1270" rIns="1270" bIns="1270" rtlCol="0" anchor="ctr">
            <a:normAutofit/>
          </a:bodyPr>
          <a:lstStyle/>
          <a:p>
            <a:pPr marL="0" indent="0" algn="ctr">
              <a:buNone/>
            </a:pPr>
            <a:r>
              <a:rPr lang="en-US" sz="1300" b="1" dirty="0">
                <a:solidFill>
                  <a:srgbClr val="1E1E24"/>
                </a:solidFill>
                <a:latin typeface="Aptos" pitchFamily="34" charset="0"/>
                <a:ea typeface="Aptos" pitchFamily="34" charset="-122"/>
                <a:cs typeface="Aptos" pitchFamily="34" charset="-120"/>
              </a:rPr>
              <a:t>classifier</a:t>
            </a:r>
            <a:endParaRPr lang="en-US" sz="1300" dirty="0"/>
          </a:p>
        </p:txBody>
      </p:sp>
      <p:sp>
        <p:nvSpPr>
          <p:cNvPr id="10" name="Shape 8"/>
          <p:cNvSpPr/>
          <p:nvPr/>
        </p:nvSpPr>
        <p:spPr>
          <a:xfrm>
            <a:off x="2788920" y="1874520"/>
            <a:ext cx="1965960" cy="502920"/>
          </a:xfrm>
          <a:prstGeom prst="roundRect">
            <a:avLst>
              <a:gd name="adj" fmla="val 10909"/>
            </a:avLst>
          </a:prstGeom>
          <a:solidFill>
            <a:srgbClr val="FFFFFF"/>
          </a:solidFill>
          <a:ln w="12700">
            <a:solidFill>
              <a:srgbClr val="C9C4CE"/>
            </a:solidFill>
            <a:prstDash val="solid"/>
          </a:ln>
        </p:spPr>
      </p:sp>
      <p:sp>
        <p:nvSpPr>
          <p:cNvPr id="11" name="Shape 9"/>
          <p:cNvSpPr/>
          <p:nvPr/>
        </p:nvSpPr>
        <p:spPr>
          <a:xfrm>
            <a:off x="2880360" y="1984248"/>
            <a:ext cx="418338" cy="283464"/>
          </a:xfrm>
          <a:prstGeom prst="rect">
            <a:avLst/>
          </a:prstGeom>
          <a:solidFill>
            <a:srgbClr val="C9C4CE"/>
          </a:solidFill>
          <a:ln w="12700">
            <a:solidFill>
              <a:srgbClr val="FFFFFF">
                <a:alpha val="0"/>
              </a:srgbClr>
            </a:solidFill>
            <a:prstDash val="solid"/>
          </a:ln>
        </p:spPr>
      </p:sp>
      <p:sp>
        <p:nvSpPr>
          <p:cNvPr id="12" name="Shape 10"/>
          <p:cNvSpPr/>
          <p:nvPr/>
        </p:nvSpPr>
        <p:spPr>
          <a:xfrm>
            <a:off x="3326130" y="1984248"/>
            <a:ext cx="418338" cy="283464"/>
          </a:xfrm>
          <a:prstGeom prst="rect">
            <a:avLst/>
          </a:prstGeom>
          <a:solidFill>
            <a:srgbClr val="C9C4CE"/>
          </a:solidFill>
          <a:ln w="12700">
            <a:solidFill>
              <a:srgbClr val="FFFFFF">
                <a:alpha val="0"/>
              </a:srgbClr>
            </a:solidFill>
            <a:prstDash val="solid"/>
          </a:ln>
        </p:spPr>
      </p:sp>
      <p:sp>
        <p:nvSpPr>
          <p:cNvPr id="13" name="Shape 11"/>
          <p:cNvSpPr/>
          <p:nvPr/>
        </p:nvSpPr>
        <p:spPr>
          <a:xfrm>
            <a:off x="3771900" y="1984248"/>
            <a:ext cx="418338" cy="283464"/>
          </a:xfrm>
          <a:prstGeom prst="rect">
            <a:avLst/>
          </a:prstGeom>
          <a:solidFill>
            <a:srgbClr val="C9C4CE"/>
          </a:solidFill>
          <a:ln w="12700">
            <a:solidFill>
              <a:srgbClr val="FFFFFF">
                <a:alpha val="0"/>
              </a:srgbClr>
            </a:solidFill>
            <a:prstDash val="solid"/>
          </a:ln>
        </p:spPr>
      </p:sp>
      <p:sp>
        <p:nvSpPr>
          <p:cNvPr id="14" name="Shape 12"/>
          <p:cNvSpPr/>
          <p:nvPr/>
        </p:nvSpPr>
        <p:spPr>
          <a:xfrm>
            <a:off x="4217670" y="1984248"/>
            <a:ext cx="418338" cy="283464"/>
          </a:xfrm>
          <a:prstGeom prst="rect">
            <a:avLst/>
          </a:prstGeom>
          <a:solidFill>
            <a:srgbClr val="C9C4CE"/>
          </a:solidFill>
          <a:ln w="12700">
            <a:solidFill>
              <a:srgbClr val="FFFFFF">
                <a:alpha val="0"/>
              </a:srgbClr>
            </a:solidFill>
            <a:prstDash val="solid"/>
          </a:ln>
        </p:spPr>
      </p:sp>
      <p:sp>
        <p:nvSpPr>
          <p:cNvPr id="15" name="Text 13"/>
          <p:cNvSpPr/>
          <p:nvPr/>
        </p:nvSpPr>
        <p:spPr>
          <a:xfrm>
            <a:off x="4846320" y="1993392"/>
            <a:ext cx="320040" cy="182880"/>
          </a:xfrm>
          <a:prstGeom prst="rect">
            <a:avLst/>
          </a:prstGeom>
          <a:noFill/>
        </p:spPr>
        <p:txBody>
          <a:bodyPr wrap="square" lIns="0" tIns="0" rIns="0" bIns="0" rtlCol="0" anchor="ctr"/>
          <a:lstStyle/>
          <a:p>
            <a:pPr marL="0" indent="0">
              <a:buNone/>
            </a:pPr>
            <a:r>
              <a:rPr lang="en-US" sz="1200" b="1" dirty="0">
                <a:solidFill>
                  <a:srgbClr val="69626F"/>
                </a:solidFill>
                <a:latin typeface="Aptos" pitchFamily="34" charset="0"/>
                <a:ea typeface="Aptos" pitchFamily="34" charset="-122"/>
                <a:cs typeface="Aptos" pitchFamily="34" charset="-120"/>
              </a:rPr>
              <a:t>SZ</a:t>
            </a:r>
            <a:endParaRPr lang="en-US" sz="1200" dirty="0"/>
          </a:p>
        </p:txBody>
      </p:sp>
      <p:sp>
        <p:nvSpPr>
          <p:cNvPr id="16" name="Shape 14"/>
          <p:cNvSpPr/>
          <p:nvPr/>
        </p:nvSpPr>
        <p:spPr>
          <a:xfrm>
            <a:off x="2788920" y="2880360"/>
            <a:ext cx="1965960" cy="502920"/>
          </a:xfrm>
          <a:prstGeom prst="roundRect">
            <a:avLst>
              <a:gd name="adj" fmla="val 10909"/>
            </a:avLst>
          </a:prstGeom>
          <a:solidFill>
            <a:srgbClr val="FFFFFF"/>
          </a:solidFill>
          <a:ln w="12700">
            <a:solidFill>
              <a:srgbClr val="8A3C94"/>
            </a:solidFill>
            <a:prstDash val="solid"/>
          </a:ln>
        </p:spPr>
      </p:sp>
      <p:sp>
        <p:nvSpPr>
          <p:cNvPr id="17" name="Shape 15"/>
          <p:cNvSpPr/>
          <p:nvPr/>
        </p:nvSpPr>
        <p:spPr>
          <a:xfrm>
            <a:off x="2880360" y="2990088"/>
            <a:ext cx="418338" cy="283464"/>
          </a:xfrm>
          <a:prstGeom prst="rect">
            <a:avLst/>
          </a:prstGeom>
          <a:solidFill>
            <a:srgbClr val="660874"/>
          </a:solidFill>
          <a:ln w="12700">
            <a:solidFill>
              <a:srgbClr val="FFFFFF">
                <a:alpha val="0"/>
              </a:srgbClr>
            </a:solidFill>
            <a:prstDash val="solid"/>
          </a:ln>
        </p:spPr>
      </p:sp>
      <p:sp>
        <p:nvSpPr>
          <p:cNvPr id="18" name="Shape 16"/>
          <p:cNvSpPr/>
          <p:nvPr/>
        </p:nvSpPr>
        <p:spPr>
          <a:xfrm>
            <a:off x="3326130" y="2990088"/>
            <a:ext cx="418338" cy="283464"/>
          </a:xfrm>
          <a:prstGeom prst="rect">
            <a:avLst/>
          </a:prstGeom>
          <a:solidFill>
            <a:srgbClr val="660874"/>
          </a:solidFill>
          <a:ln w="12700">
            <a:solidFill>
              <a:srgbClr val="FFFFFF">
                <a:alpha val="0"/>
              </a:srgbClr>
            </a:solidFill>
            <a:prstDash val="solid"/>
          </a:ln>
        </p:spPr>
      </p:sp>
      <p:sp>
        <p:nvSpPr>
          <p:cNvPr id="19" name="Shape 17"/>
          <p:cNvSpPr/>
          <p:nvPr/>
        </p:nvSpPr>
        <p:spPr>
          <a:xfrm>
            <a:off x="3771900" y="2990088"/>
            <a:ext cx="418338" cy="283464"/>
          </a:xfrm>
          <a:prstGeom prst="rect">
            <a:avLst/>
          </a:prstGeom>
          <a:solidFill>
            <a:srgbClr val="660874"/>
          </a:solidFill>
          <a:ln w="12700">
            <a:solidFill>
              <a:srgbClr val="FFFFFF">
                <a:alpha val="0"/>
              </a:srgbClr>
            </a:solidFill>
            <a:prstDash val="solid"/>
          </a:ln>
        </p:spPr>
      </p:sp>
      <p:sp>
        <p:nvSpPr>
          <p:cNvPr id="20" name="Shape 18"/>
          <p:cNvSpPr/>
          <p:nvPr/>
        </p:nvSpPr>
        <p:spPr>
          <a:xfrm>
            <a:off x="4217670" y="2990088"/>
            <a:ext cx="418338" cy="283464"/>
          </a:xfrm>
          <a:prstGeom prst="rect">
            <a:avLst/>
          </a:prstGeom>
          <a:solidFill>
            <a:srgbClr val="660874"/>
          </a:solidFill>
          <a:ln w="12700">
            <a:solidFill>
              <a:srgbClr val="FFFFFF">
                <a:alpha val="0"/>
              </a:srgbClr>
            </a:solidFill>
            <a:prstDash val="solid"/>
          </a:ln>
        </p:spPr>
      </p:sp>
      <p:sp>
        <p:nvSpPr>
          <p:cNvPr id="21" name="Text 19"/>
          <p:cNvSpPr/>
          <p:nvPr/>
        </p:nvSpPr>
        <p:spPr>
          <a:xfrm>
            <a:off x="4846320" y="2999232"/>
            <a:ext cx="320040" cy="182880"/>
          </a:xfrm>
          <a:prstGeom prst="rect">
            <a:avLst/>
          </a:prstGeom>
          <a:noFill/>
        </p:spPr>
        <p:txBody>
          <a:bodyPr wrap="square" lIns="0" tIns="0" rIns="0" bIns="0" rtlCol="0" anchor="ctr"/>
          <a:lstStyle/>
          <a:p>
            <a:pPr marL="0" indent="0">
              <a:buNone/>
            </a:pPr>
            <a:r>
              <a:rPr lang="en-US" sz="1200" b="1" dirty="0">
                <a:solidFill>
                  <a:srgbClr val="660874"/>
                </a:solidFill>
                <a:latin typeface="Aptos" pitchFamily="34" charset="0"/>
                <a:ea typeface="Aptos" pitchFamily="34" charset="-122"/>
                <a:cs typeface="Aptos" pitchFamily="34" charset="-120"/>
              </a:rPr>
              <a:t>QZ</a:t>
            </a:r>
            <a:endParaRPr lang="en-US" sz="1200" dirty="0"/>
          </a:p>
        </p:txBody>
      </p:sp>
      <p:sp>
        <p:nvSpPr>
          <p:cNvPr id="23" name="Text 21"/>
          <p:cNvSpPr/>
          <p:nvPr/>
        </p:nvSpPr>
        <p:spPr>
          <a:xfrm>
            <a:off x="1097280" y="3867912"/>
            <a:ext cx="3520440" cy="219456"/>
          </a:xfrm>
          <a:prstGeom prst="rect">
            <a:avLst/>
          </a:prstGeom>
          <a:noFill/>
        </p:spPr>
        <p:txBody>
          <a:bodyPr wrap="square" lIns="0" tIns="0" rIns="0" bIns="0" rtlCol="0" anchor="ctr"/>
          <a:lstStyle/>
          <a:p>
            <a:pPr marL="0" indent="0">
              <a:buNone/>
            </a:pPr>
            <a:r>
              <a:rPr lang="en-US" sz="1350" dirty="0">
                <a:solidFill>
                  <a:srgbClr val="69626F"/>
                </a:solidFill>
                <a:latin typeface="Aptos" pitchFamily="34" charset="0"/>
                <a:ea typeface="Aptos" pitchFamily="34" charset="-122"/>
                <a:cs typeface="Aptos" pitchFamily="34" charset="-120"/>
              </a:rPr>
              <a:t>RR scheduler serves both zones</a:t>
            </a:r>
            <a:endParaRPr lang="en-US" sz="1350" dirty="0"/>
          </a:p>
        </p:txBody>
      </p:sp>
      <p:sp>
        <p:nvSpPr>
          <p:cNvPr id="24" name="Shape 22"/>
          <p:cNvSpPr/>
          <p:nvPr/>
        </p:nvSpPr>
        <p:spPr>
          <a:xfrm>
            <a:off x="6903720" y="1261872"/>
            <a:ext cx="4526280" cy="3246120"/>
          </a:xfrm>
          <a:prstGeom prst="roundRect">
            <a:avLst>
              <a:gd name="adj" fmla="val 2817"/>
            </a:avLst>
          </a:prstGeom>
          <a:solidFill>
            <a:srgbClr val="F6F5F7"/>
          </a:solidFill>
          <a:ln w="12700">
            <a:solidFill>
              <a:srgbClr val="E7E1EA"/>
            </a:solidFill>
            <a:prstDash val="solid"/>
          </a:ln>
        </p:spPr>
      </p:sp>
      <p:sp>
        <p:nvSpPr>
          <p:cNvPr id="25" name="Text 23"/>
          <p:cNvSpPr/>
          <p:nvPr/>
        </p:nvSpPr>
        <p:spPr>
          <a:xfrm>
            <a:off x="7178040" y="1536192"/>
            <a:ext cx="2926080" cy="256032"/>
          </a:xfrm>
          <a:prstGeom prst="rect">
            <a:avLst/>
          </a:prstGeom>
          <a:noFill/>
        </p:spPr>
        <p:txBody>
          <a:bodyPr wrap="square" lIns="0" tIns="0" rIns="0" bIns="0" rtlCol="0" anchor="ctr"/>
          <a:lstStyle/>
          <a:p>
            <a:pPr marL="0" indent="0">
              <a:buNone/>
            </a:pPr>
            <a:r>
              <a:rPr lang="en-US" sz="1700" b="1" dirty="0">
                <a:solidFill>
                  <a:srgbClr val="1E1E24"/>
                </a:solidFill>
                <a:latin typeface="Aptos" pitchFamily="34" charset="0"/>
                <a:ea typeface="Aptos" pitchFamily="34" charset="-122"/>
                <a:cs typeface="Aptos" pitchFamily="34" charset="-120"/>
              </a:rPr>
              <a:t>Congestion Point (CP)</a:t>
            </a:r>
            <a:endParaRPr lang="en-US" sz="1700" dirty="0"/>
          </a:p>
        </p:txBody>
      </p:sp>
      <p:sp>
        <p:nvSpPr>
          <p:cNvPr id="26" name="Text 24"/>
          <p:cNvSpPr/>
          <p:nvPr/>
        </p:nvSpPr>
        <p:spPr>
          <a:xfrm>
            <a:off x="7406640" y="2240280"/>
            <a:ext cx="1188720" cy="822960"/>
          </a:xfrm>
          <a:prstGeom prst="roundRect">
            <a:avLst>
              <a:gd name="adj" fmla="val 8889"/>
            </a:avLst>
          </a:prstGeom>
          <a:solidFill>
            <a:srgbClr val="FFFFFF"/>
          </a:solidFill>
          <a:ln w="12700">
            <a:solidFill>
              <a:srgbClr val="D8D2DE"/>
            </a:solidFill>
          </a:ln>
        </p:spPr>
        <p:txBody>
          <a:bodyPr wrap="square" lIns="1270" tIns="1270" rIns="1270" bIns="1270" rtlCol="0" anchor="ctr">
            <a:normAutofit/>
          </a:bodyPr>
          <a:lstStyle/>
          <a:p>
            <a:pPr marL="0" indent="0" algn="ctr">
              <a:buNone/>
            </a:pPr>
            <a:r>
              <a:rPr lang="en-US" sz="1300" b="1" dirty="0">
                <a:solidFill>
                  <a:srgbClr val="1E1E24"/>
                </a:solidFill>
                <a:latin typeface="Aptos" pitchFamily="34" charset="0"/>
                <a:ea typeface="Aptos" pitchFamily="34" charset="-122"/>
                <a:cs typeface="Aptos" pitchFamily="34" charset="-120"/>
              </a:rPr>
              <a:t>egress</a:t>
            </a:r>
            <a:endParaRPr lang="en-US" sz="1300" dirty="0"/>
          </a:p>
          <a:p>
            <a:pPr marL="0" indent="0" algn="ctr">
              <a:buNone/>
            </a:pPr>
            <a:r>
              <a:rPr lang="en-US" sz="1300" b="1" dirty="0">
                <a:solidFill>
                  <a:srgbClr val="1E1E24"/>
                </a:solidFill>
                <a:latin typeface="Aptos" pitchFamily="34" charset="0"/>
                <a:ea typeface="Aptos" pitchFamily="34" charset="-122"/>
                <a:cs typeface="Aptos" pitchFamily="34" charset="-120"/>
              </a:rPr>
              <a:t>queue</a:t>
            </a:r>
            <a:endParaRPr lang="en-US" sz="1300" dirty="0"/>
          </a:p>
        </p:txBody>
      </p:sp>
      <p:sp>
        <p:nvSpPr>
          <p:cNvPr id="27" name="Text 25"/>
          <p:cNvSpPr/>
          <p:nvPr/>
        </p:nvSpPr>
        <p:spPr>
          <a:xfrm>
            <a:off x="9235440" y="2240280"/>
            <a:ext cx="1508760" cy="822960"/>
          </a:xfrm>
          <a:prstGeom prst="roundRect">
            <a:avLst>
              <a:gd name="adj" fmla="val 8889"/>
            </a:avLst>
          </a:prstGeom>
          <a:solidFill>
            <a:srgbClr val="FFFFFF"/>
          </a:solidFill>
          <a:ln w="12700">
            <a:solidFill>
              <a:srgbClr val="8A3C94"/>
            </a:solidFill>
          </a:ln>
        </p:spPr>
        <p:txBody>
          <a:bodyPr wrap="square" lIns="1270" tIns="1270" rIns="1270" bIns="1270" rtlCol="0" anchor="ctr">
            <a:normAutofit/>
          </a:bodyPr>
          <a:lstStyle/>
          <a:p>
            <a:pPr marL="0" indent="0" algn="ctr">
              <a:buNone/>
            </a:pPr>
            <a:r>
              <a:rPr lang="en-US" sz="1300" b="1" dirty="0">
                <a:solidFill>
                  <a:srgbClr val="3A0045"/>
                </a:solidFill>
                <a:latin typeface="Aptos" pitchFamily="34" charset="0"/>
                <a:ea typeface="Aptos" pitchFamily="34" charset="-122"/>
                <a:cs typeface="Aptos" pitchFamily="34" charset="-120"/>
              </a:rPr>
              <a:t>detector</a:t>
            </a:r>
            <a:endParaRPr lang="en-US" sz="1300" dirty="0"/>
          </a:p>
          <a:p>
            <a:pPr marL="0" indent="0" algn="ctr">
              <a:buNone/>
            </a:pPr>
            <a:r>
              <a:rPr lang="en-US" sz="1300" b="1" dirty="0">
                <a:solidFill>
                  <a:srgbClr val="3A0045"/>
                </a:solidFill>
                <a:latin typeface="Aptos" pitchFamily="34" charset="0"/>
                <a:ea typeface="Aptos" pitchFamily="34" charset="-122"/>
                <a:cs typeface="Aptos" pitchFamily="34" charset="-120"/>
              </a:rPr>
              <a:t>length &gt; Eq</a:t>
            </a:r>
            <a:endParaRPr lang="en-US" sz="1300" dirty="0"/>
          </a:p>
        </p:txBody>
      </p:sp>
      <p:sp>
        <p:nvSpPr>
          <p:cNvPr id="28" name="Text 26"/>
          <p:cNvSpPr/>
          <p:nvPr/>
        </p:nvSpPr>
        <p:spPr>
          <a:xfrm>
            <a:off x="5440680" y="2121408"/>
            <a:ext cx="1005840" cy="201168"/>
          </a:xfrm>
          <a:prstGeom prst="rect">
            <a:avLst/>
          </a:prstGeom>
          <a:noFill/>
        </p:spPr>
        <p:txBody>
          <a:bodyPr wrap="square" lIns="0" tIns="0" rIns="0" bIns="0" rtlCol="0" anchor="ctr"/>
          <a:lstStyle/>
          <a:p>
            <a:pPr marL="0" indent="0" algn="ctr">
              <a:buNone/>
            </a:pPr>
            <a:r>
              <a:rPr lang="en-US" sz="1250" b="1" dirty="0">
                <a:solidFill>
                  <a:srgbClr val="69626F"/>
                </a:solidFill>
                <a:latin typeface="Aptos" pitchFamily="34" charset="0"/>
                <a:ea typeface="Aptos" pitchFamily="34" charset="-122"/>
                <a:cs typeface="Aptos" pitchFamily="34" charset="-120"/>
              </a:rPr>
              <a:t>packets →</a:t>
            </a:r>
            <a:endParaRPr lang="en-US" sz="1250" dirty="0"/>
          </a:p>
        </p:txBody>
      </p:sp>
      <p:sp>
        <p:nvSpPr>
          <p:cNvPr id="29" name="Text 27"/>
          <p:cNvSpPr/>
          <p:nvPr/>
        </p:nvSpPr>
        <p:spPr>
          <a:xfrm>
            <a:off x="5376672" y="3456432"/>
            <a:ext cx="1143000" cy="201168"/>
          </a:xfrm>
          <a:prstGeom prst="rect">
            <a:avLst/>
          </a:prstGeom>
          <a:noFill/>
        </p:spPr>
        <p:txBody>
          <a:bodyPr wrap="square" lIns="0" tIns="0" rIns="0" bIns="0" rtlCol="0" anchor="ctr"/>
          <a:lstStyle/>
          <a:p>
            <a:pPr marL="0" indent="0" algn="ctr">
              <a:buNone/>
            </a:pPr>
            <a:r>
              <a:rPr lang="en-US" sz="1250" b="1" dirty="0">
                <a:solidFill>
                  <a:srgbClr val="3A0045"/>
                </a:solidFill>
                <a:latin typeface="Aptos" pitchFamily="34" charset="0"/>
                <a:ea typeface="Aptos" pitchFamily="34" charset="-122"/>
                <a:cs typeface="Aptos" pitchFamily="34" charset="-120"/>
              </a:rPr>
              <a:t>← release</a:t>
            </a:r>
            <a:endParaRPr lang="en-US" sz="1250" dirty="0"/>
          </a:p>
        </p:txBody>
      </p:sp>
      <p:sp>
        <p:nvSpPr>
          <p:cNvPr id="30" name="Text 28"/>
          <p:cNvSpPr/>
          <p:nvPr/>
        </p:nvSpPr>
        <p:spPr>
          <a:xfrm>
            <a:off x="4572000" y="4617720"/>
            <a:ext cx="3611880" cy="201168"/>
          </a:xfrm>
          <a:prstGeom prst="rect">
            <a:avLst/>
          </a:prstGeom>
          <a:noFill/>
        </p:spPr>
        <p:txBody>
          <a:bodyPr wrap="square" lIns="0" tIns="0" rIns="0" bIns="0" rtlCol="0" anchor="ctr"/>
          <a:lstStyle/>
          <a:p>
            <a:pPr marL="0" indent="0" algn="ctr">
              <a:buNone/>
            </a:pPr>
            <a:r>
              <a:rPr lang="en-US" sz="1250" dirty="0">
                <a:solidFill>
                  <a:srgbClr val="3A0045"/>
                </a:solidFill>
                <a:latin typeface="Aptos" pitchFamily="34" charset="0"/>
                <a:ea typeface="Aptos" pitchFamily="34" charset="-122"/>
                <a:cs typeface="Aptos" pitchFamily="34" charset="-120"/>
              </a:rPr>
              <a:t>quarantine / release notification</a:t>
            </a:r>
            <a:endParaRPr lang="en-US" sz="1250" dirty="0"/>
          </a:p>
        </p:txBody>
      </p:sp>
      <p:sp>
        <p:nvSpPr>
          <p:cNvPr id="31" name="Text 29"/>
          <p:cNvSpPr/>
          <p:nvPr/>
        </p:nvSpPr>
        <p:spPr>
          <a:xfrm>
            <a:off x="685800" y="4983480"/>
            <a:ext cx="2468880" cy="475488"/>
          </a:xfrm>
          <a:prstGeom prst="roundRect">
            <a:avLst>
              <a:gd name="adj" fmla="val 13462"/>
            </a:avLst>
          </a:prstGeom>
          <a:solidFill>
            <a:srgbClr val="FFFFFF"/>
          </a:solidFill>
          <a:ln w="10160">
            <a:solidFill>
              <a:srgbClr val="D8D2DE"/>
            </a:solidFill>
          </a:ln>
        </p:spPr>
        <p:txBody>
          <a:bodyPr wrap="square" lIns="889" tIns="889" rIns="889" bIns="889" rtlCol="0" anchor="ctr">
            <a:normAutofit/>
          </a:bodyPr>
          <a:lstStyle/>
          <a:p>
            <a:pPr marL="0" indent="0">
              <a:buNone/>
            </a:pPr>
            <a:r>
              <a:rPr lang="en-US" sz="1350" dirty="0">
                <a:solidFill>
                  <a:srgbClr val="1E1E24"/>
                </a:solidFill>
                <a:latin typeface="Aptos" pitchFamily="34" charset="0"/>
                <a:ea typeface="Aptos" pitchFamily="34" charset="-122"/>
                <a:cs typeface="Aptos" pitchFamily="34" charset="-120"/>
              </a:rPr>
              <a:t>1  Monitor CP egress queues</a:t>
            </a:r>
            <a:endParaRPr lang="en-US" sz="1350" dirty="0"/>
          </a:p>
        </p:txBody>
      </p:sp>
      <p:sp>
        <p:nvSpPr>
          <p:cNvPr id="32" name="Text 30"/>
          <p:cNvSpPr/>
          <p:nvPr/>
        </p:nvSpPr>
        <p:spPr>
          <a:xfrm>
            <a:off x="3273552" y="4983480"/>
            <a:ext cx="2468880" cy="475488"/>
          </a:xfrm>
          <a:prstGeom prst="roundRect">
            <a:avLst>
              <a:gd name="adj" fmla="val 13462"/>
            </a:avLst>
          </a:prstGeom>
          <a:solidFill>
            <a:srgbClr val="FFFFFF"/>
          </a:solidFill>
          <a:ln w="10160">
            <a:solidFill>
              <a:srgbClr val="D8D2DE"/>
            </a:solidFill>
          </a:ln>
        </p:spPr>
        <p:txBody>
          <a:bodyPr wrap="square" lIns="889" tIns="889" rIns="889" bIns="889" rtlCol="0" anchor="ctr">
            <a:normAutofit/>
          </a:bodyPr>
          <a:lstStyle/>
          <a:p>
            <a:pPr marL="0" indent="0">
              <a:buNone/>
            </a:pPr>
            <a:r>
              <a:rPr lang="en-US" sz="1350" dirty="0">
                <a:solidFill>
                  <a:srgbClr val="1E1E24"/>
                </a:solidFill>
                <a:latin typeface="Aptos" pitchFamily="34" charset="0"/>
                <a:ea typeface="Aptos" pitchFamily="34" charset="-122"/>
                <a:cs typeface="Aptos" pitchFamily="34" charset="-120"/>
              </a:rPr>
              <a:t>2  Trigger if length &gt; Eq</a:t>
            </a:r>
            <a:endParaRPr lang="en-US" sz="1350" dirty="0"/>
          </a:p>
        </p:txBody>
      </p:sp>
      <p:sp>
        <p:nvSpPr>
          <p:cNvPr id="33" name="Text 31"/>
          <p:cNvSpPr/>
          <p:nvPr/>
        </p:nvSpPr>
        <p:spPr>
          <a:xfrm>
            <a:off x="5852160" y="4983480"/>
            <a:ext cx="2633472" cy="475488"/>
          </a:xfrm>
          <a:prstGeom prst="roundRect">
            <a:avLst>
              <a:gd name="adj" fmla="val 13462"/>
            </a:avLst>
          </a:prstGeom>
          <a:solidFill>
            <a:srgbClr val="F4EAF7"/>
          </a:solidFill>
          <a:ln w="10160">
            <a:solidFill>
              <a:srgbClr val="8A3C94"/>
            </a:solidFill>
          </a:ln>
        </p:spPr>
        <p:txBody>
          <a:bodyPr wrap="square" lIns="889" tIns="889" rIns="889" bIns="889" rtlCol="0" anchor="ctr">
            <a:normAutofit/>
          </a:bodyPr>
          <a:lstStyle/>
          <a:p>
            <a:pPr marL="0" indent="0">
              <a:buNone/>
            </a:pPr>
            <a:r>
              <a:rPr lang="en-US" sz="1350" b="1" dirty="0">
                <a:solidFill>
                  <a:srgbClr val="3A0045"/>
                </a:solidFill>
                <a:latin typeface="Aptos" pitchFamily="34" charset="0"/>
                <a:ea typeface="Aptos" pitchFamily="34" charset="-122"/>
                <a:cs typeface="Aptos" pitchFamily="34" charset="-120"/>
              </a:rPr>
              <a:t>3  QP moves matches into QZ</a:t>
            </a:r>
            <a:endParaRPr lang="en-US" sz="1350" dirty="0"/>
          </a:p>
        </p:txBody>
      </p:sp>
      <p:sp>
        <p:nvSpPr>
          <p:cNvPr id="34" name="Text 32"/>
          <p:cNvSpPr/>
          <p:nvPr/>
        </p:nvSpPr>
        <p:spPr>
          <a:xfrm>
            <a:off x="8622792" y="4983480"/>
            <a:ext cx="2468880" cy="475488"/>
          </a:xfrm>
          <a:prstGeom prst="roundRect">
            <a:avLst>
              <a:gd name="adj" fmla="val 13462"/>
            </a:avLst>
          </a:prstGeom>
          <a:solidFill>
            <a:srgbClr val="FFFFFF"/>
          </a:solidFill>
          <a:ln w="10160">
            <a:solidFill>
              <a:srgbClr val="D8D2DE"/>
            </a:solidFill>
          </a:ln>
        </p:spPr>
        <p:txBody>
          <a:bodyPr wrap="square" lIns="889" tIns="889" rIns="889" bIns="889" rtlCol="0" anchor="ctr">
            <a:normAutofit/>
          </a:bodyPr>
          <a:lstStyle/>
          <a:p>
            <a:pPr marL="0" indent="0">
              <a:buNone/>
            </a:pPr>
            <a:r>
              <a:rPr lang="en-US" sz="1350" dirty="0">
                <a:solidFill>
                  <a:srgbClr val="1E1E24"/>
                </a:solidFill>
                <a:latin typeface="Aptos" pitchFamily="34" charset="0"/>
                <a:ea typeface="Aptos" pitchFamily="34" charset="-122"/>
                <a:cs typeface="Aptos" pitchFamily="34" charset="-120"/>
              </a:rPr>
              <a:t>4  Release if length &lt; Er</a:t>
            </a:r>
            <a:endParaRPr lang="en-US" sz="1350" dirty="0"/>
          </a:p>
        </p:txBody>
      </p:sp>
      <p:sp>
        <p:nvSpPr>
          <p:cNvPr id="35" name="Text 33"/>
          <p:cNvSpPr/>
          <p:nvPr/>
        </p:nvSpPr>
        <p:spPr>
          <a:xfrm>
            <a:off x="731520" y="5742432"/>
            <a:ext cx="10332720" cy="256032"/>
          </a:xfrm>
          <a:prstGeom prst="rect">
            <a:avLst/>
          </a:prstGeom>
          <a:noFill/>
        </p:spPr>
        <p:txBody>
          <a:bodyPr wrap="square" lIns="0" tIns="0" rIns="0" bIns="0" rtlCol="0" anchor="t">
            <a:normAutofit/>
          </a:bodyPr>
          <a:lstStyle/>
          <a:p>
            <a:pPr marL="0" indent="0" algn="l">
              <a:buNone/>
            </a:pPr>
            <a:r>
              <a:rPr lang="en-US" sz="1250" dirty="0">
                <a:solidFill>
                  <a:srgbClr val="69626F"/>
                </a:solidFill>
                <a:latin typeface="Aptos" pitchFamily="34" charset="0"/>
                <a:ea typeface="Aptos" pitchFamily="34" charset="-122"/>
                <a:cs typeface="Aptos" pitchFamily="34" charset="-120"/>
              </a:rPr>
              <a:t>Simulation thresholds in the paper: Eq = 200 KB, Er = 100 KB.</a:t>
            </a:r>
            <a:endParaRPr lang="en-US" sz="1250" dirty="0"/>
          </a:p>
        </p:txBody>
      </p:sp>
      <p:sp>
        <p:nvSpPr>
          <p:cNvPr id="36" name="Text 34"/>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Fig. 4 and §3 Congestion Quarantine.</a:t>
            </a:r>
            <a:endParaRPr lang="en-US" sz="850" dirty="0"/>
          </a:p>
        </p:txBody>
      </p:sp>
      <p:sp>
        <p:nvSpPr>
          <p:cNvPr id="37"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BACKGROUND</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The missing piece is congestion isolation</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7" name="Text 5"/>
          <p:cNvSpPr/>
          <p:nvPr/>
        </p:nvSpPr>
        <p:spPr>
          <a:xfrm>
            <a:off x="822960" y="1234440"/>
            <a:ext cx="3840480" cy="658368"/>
          </a:xfrm>
          <a:prstGeom prst="roundRect">
            <a:avLst>
              <a:gd name="adj" fmla="val 11111"/>
            </a:avLst>
          </a:prstGeom>
          <a:solidFill>
            <a:srgbClr val="F4EAF7"/>
          </a:solidFill>
          <a:ln w="12700">
            <a:solidFill>
              <a:srgbClr val="8A3C94"/>
            </a:solidFill>
          </a:ln>
        </p:spPr>
        <p:txBody>
          <a:bodyPr wrap="square" lIns="1270" tIns="1270" rIns="1270" bIns="1270" rtlCol="0" anchor="ctr">
            <a:normAutofit/>
          </a:bodyPr>
          <a:lstStyle/>
          <a:p>
            <a:pPr marL="0" indent="0" algn="ctr">
              <a:buNone/>
            </a:pPr>
            <a:r>
              <a:rPr lang="en-US" sz="1700" b="1" dirty="0">
                <a:solidFill>
                  <a:srgbClr val="3A0045"/>
                </a:solidFill>
                <a:latin typeface="Aptos" pitchFamily="34" charset="0"/>
                <a:ea typeface="Aptos" pitchFamily="34" charset="-122"/>
                <a:cs typeface="Aptos" pitchFamily="34" charset="-120"/>
              </a:rPr>
              <a:t>PFC pauses an upstream queue</a:t>
            </a:r>
            <a:endParaRPr lang="en-US" sz="1700" dirty="0"/>
          </a:p>
        </p:txBody>
      </p:sp>
      <p:sp>
        <p:nvSpPr>
          <p:cNvPr id="8" name="Shape 6"/>
          <p:cNvSpPr/>
          <p:nvPr/>
        </p:nvSpPr>
        <p:spPr>
          <a:xfrm>
            <a:off x="4709160" y="1572768"/>
            <a:ext cx="795528" cy="0"/>
          </a:xfrm>
          <a:prstGeom prst="line">
            <a:avLst/>
          </a:prstGeom>
          <a:noFill/>
          <a:ln w="20320">
            <a:solidFill>
              <a:srgbClr val="660874"/>
            </a:solidFill>
            <a:prstDash val="solid"/>
            <a:headEnd type="none"/>
            <a:tailEnd type="triangle"/>
          </a:ln>
        </p:spPr>
      </p:sp>
      <p:sp>
        <p:nvSpPr>
          <p:cNvPr id="9" name="Text 7"/>
          <p:cNvSpPr/>
          <p:nvPr/>
        </p:nvSpPr>
        <p:spPr>
          <a:xfrm>
            <a:off x="5532120" y="1234440"/>
            <a:ext cx="4160520" cy="658368"/>
          </a:xfrm>
          <a:prstGeom prst="roundRect">
            <a:avLst>
              <a:gd name="adj" fmla="val 11111"/>
            </a:avLst>
          </a:prstGeom>
          <a:solidFill>
            <a:srgbClr val="FFFFFF"/>
          </a:solidFill>
          <a:ln w="12700">
            <a:solidFill>
              <a:srgbClr val="D8D2DE"/>
            </a:solidFill>
          </a:ln>
        </p:spPr>
        <p:txBody>
          <a:bodyPr wrap="square" lIns="1270" tIns="1270" rIns="1270" bIns="1270" rtlCol="0" anchor="ctr">
            <a:normAutofit/>
          </a:bodyPr>
          <a:lstStyle/>
          <a:p>
            <a:pPr marL="0" indent="0" algn="ctr">
              <a:buNone/>
            </a:pPr>
            <a:r>
              <a:rPr lang="en-US" sz="1700" b="1" dirty="0">
                <a:solidFill>
                  <a:srgbClr val="1E1E24"/>
                </a:solidFill>
                <a:latin typeface="Aptos" pitchFamily="34" charset="0"/>
                <a:ea typeface="Aptos" pitchFamily="34" charset="-122"/>
                <a:cs typeface="Aptos" pitchFamily="34" charset="-120"/>
              </a:rPr>
              <a:t>Sick and healthy packets are mixed</a:t>
            </a:r>
            <a:endParaRPr lang="en-US" sz="1700" dirty="0"/>
          </a:p>
        </p:txBody>
      </p:sp>
      <p:sp>
        <p:nvSpPr>
          <p:cNvPr id="10" name="Shape 8"/>
          <p:cNvSpPr/>
          <p:nvPr/>
        </p:nvSpPr>
        <p:spPr>
          <a:xfrm>
            <a:off x="7607808" y="1920240"/>
            <a:ext cx="0" cy="566928"/>
          </a:xfrm>
          <a:prstGeom prst="line">
            <a:avLst/>
          </a:prstGeom>
          <a:noFill/>
          <a:ln w="20320">
            <a:solidFill>
              <a:srgbClr val="660874"/>
            </a:solidFill>
            <a:prstDash val="solid"/>
            <a:headEnd type="none"/>
            <a:tailEnd type="triangle"/>
          </a:ln>
        </p:spPr>
      </p:sp>
      <p:sp>
        <p:nvSpPr>
          <p:cNvPr id="11" name="Text 9"/>
          <p:cNvSpPr/>
          <p:nvPr/>
        </p:nvSpPr>
        <p:spPr>
          <a:xfrm>
            <a:off x="5166360" y="2514600"/>
            <a:ext cx="4892040" cy="822960"/>
          </a:xfrm>
          <a:prstGeom prst="roundRect">
            <a:avLst>
              <a:gd name="adj" fmla="val 8889"/>
            </a:avLst>
          </a:prstGeom>
          <a:solidFill>
            <a:srgbClr val="FBF7FC"/>
          </a:solidFill>
          <a:ln w="12700">
            <a:solidFill>
              <a:srgbClr val="D8D2DE"/>
            </a:solidFill>
          </a:ln>
        </p:spPr>
        <p:txBody>
          <a:bodyPr wrap="square" lIns="1270" tIns="1270" rIns="1270" bIns="1270" rtlCol="0" anchor="ctr">
            <a:normAutofit/>
          </a:bodyPr>
          <a:lstStyle/>
          <a:p>
            <a:pPr marL="0" indent="0" algn="ctr">
              <a:buNone/>
            </a:pPr>
            <a:r>
              <a:rPr lang="en-US" sz="1700" dirty="0">
                <a:solidFill>
                  <a:srgbClr val="1E1E24"/>
                </a:solidFill>
                <a:latin typeface="Aptos" pitchFamily="34" charset="0"/>
                <a:ea typeface="Aptos" pitchFamily="34" charset="-122"/>
                <a:cs typeface="Aptos" pitchFamily="34" charset="-120"/>
              </a:rPr>
              <a:t>The pause state is inherited by all packets in the queue</a:t>
            </a:r>
            <a:endParaRPr lang="en-US" sz="1700" dirty="0"/>
          </a:p>
        </p:txBody>
      </p:sp>
      <p:sp>
        <p:nvSpPr>
          <p:cNvPr id="12" name="Shape 10"/>
          <p:cNvSpPr/>
          <p:nvPr/>
        </p:nvSpPr>
        <p:spPr>
          <a:xfrm>
            <a:off x="7607808" y="3383280"/>
            <a:ext cx="0" cy="502920"/>
          </a:xfrm>
          <a:prstGeom prst="line">
            <a:avLst/>
          </a:prstGeom>
          <a:noFill/>
          <a:ln w="20320">
            <a:solidFill>
              <a:srgbClr val="660874"/>
            </a:solidFill>
            <a:prstDash val="solid"/>
            <a:headEnd type="none"/>
            <a:tailEnd type="triangle"/>
          </a:ln>
        </p:spPr>
      </p:sp>
      <p:sp>
        <p:nvSpPr>
          <p:cNvPr id="13" name="Text 11"/>
          <p:cNvSpPr/>
          <p:nvPr/>
        </p:nvSpPr>
        <p:spPr>
          <a:xfrm>
            <a:off x="822960" y="3840480"/>
            <a:ext cx="2926080" cy="310896"/>
          </a:xfrm>
          <a:prstGeom prst="rect">
            <a:avLst/>
          </a:prstGeom>
          <a:noFill/>
        </p:spPr>
        <p:txBody>
          <a:bodyPr wrap="square" lIns="0" tIns="0" rIns="0" bIns="0" rtlCol="0" anchor="t">
            <a:normAutofit/>
          </a:bodyPr>
          <a:lstStyle/>
          <a:p>
            <a:pPr marL="0" indent="0" algn="l">
              <a:buNone/>
            </a:pPr>
            <a:r>
              <a:rPr lang="en-US" sz="1700" b="1" dirty="0">
                <a:solidFill>
                  <a:srgbClr val="3A0045"/>
                </a:solidFill>
                <a:latin typeface="Aptos" pitchFamily="34" charset="0"/>
                <a:ea typeface="Aptos" pitchFamily="34" charset="-122"/>
                <a:cs typeface="Aptos" pitchFamily="34" charset="-120"/>
              </a:rPr>
              <a:t>Observed pathologies</a:t>
            </a:r>
            <a:endParaRPr lang="en-US" sz="1700" dirty="0"/>
          </a:p>
        </p:txBody>
      </p:sp>
      <p:sp>
        <p:nvSpPr>
          <p:cNvPr id="14" name="Text 12"/>
          <p:cNvSpPr/>
          <p:nvPr/>
        </p:nvSpPr>
        <p:spPr>
          <a:xfrm>
            <a:off x="822960" y="4297680"/>
            <a:ext cx="2606040" cy="777240"/>
          </a:xfrm>
          <a:prstGeom prst="roundRect">
            <a:avLst>
              <a:gd name="adj" fmla="val 9412"/>
            </a:avLst>
          </a:prstGeom>
          <a:solidFill>
            <a:srgbClr val="F4EAF7"/>
          </a:solidFill>
          <a:ln w="12700">
            <a:solidFill>
              <a:srgbClr val="E3D2E7"/>
            </a:solidFill>
          </a:ln>
        </p:spPr>
        <p:txBody>
          <a:bodyPr wrap="square" lIns="1270" tIns="1270" rIns="1270" bIns="1270" rtlCol="0" anchor="ctr">
            <a:normAutofit/>
          </a:bodyPr>
          <a:lstStyle/>
          <a:p>
            <a:pPr marL="0" indent="0" algn="ctr">
              <a:buNone/>
            </a:pPr>
            <a:r>
              <a:rPr lang="en-US" sz="1600" b="1" dirty="0">
                <a:solidFill>
                  <a:srgbClr val="3A0045"/>
                </a:solidFill>
                <a:latin typeface="Aptos" pitchFamily="34" charset="0"/>
                <a:ea typeface="Aptos" pitchFamily="34" charset="-122"/>
                <a:cs typeface="Aptos" pitchFamily="34" charset="-120"/>
              </a:rPr>
              <a:t>Congestion</a:t>
            </a:r>
            <a:endParaRPr lang="en-US" sz="1600" dirty="0"/>
          </a:p>
          <a:p>
            <a:pPr marL="0" indent="0" algn="ctr">
              <a:buNone/>
            </a:pPr>
            <a:r>
              <a:rPr lang="en-US" sz="1600" b="1" dirty="0">
                <a:solidFill>
                  <a:srgbClr val="3A0045"/>
                </a:solidFill>
                <a:latin typeface="Aptos" pitchFamily="34" charset="0"/>
                <a:ea typeface="Aptos" pitchFamily="34" charset="-122"/>
                <a:cs typeface="Aptos" pitchFamily="34" charset="-120"/>
              </a:rPr>
              <a:t>contagion</a:t>
            </a:r>
            <a:endParaRPr lang="en-US" sz="1600" dirty="0"/>
          </a:p>
        </p:txBody>
      </p:sp>
      <p:sp>
        <p:nvSpPr>
          <p:cNvPr id="15" name="Text 13"/>
          <p:cNvSpPr/>
          <p:nvPr/>
        </p:nvSpPr>
        <p:spPr>
          <a:xfrm>
            <a:off x="3657600" y="4297680"/>
            <a:ext cx="2606040" cy="777240"/>
          </a:xfrm>
          <a:prstGeom prst="roundRect">
            <a:avLst>
              <a:gd name="adj" fmla="val 9412"/>
            </a:avLst>
          </a:prstGeom>
          <a:solidFill>
            <a:srgbClr val="F4EAF7"/>
          </a:solidFill>
          <a:ln w="12700">
            <a:solidFill>
              <a:srgbClr val="E3D2E7"/>
            </a:solidFill>
          </a:ln>
        </p:spPr>
        <p:txBody>
          <a:bodyPr wrap="square" lIns="1270" tIns="1270" rIns="1270" bIns="1270" rtlCol="0" anchor="ctr">
            <a:normAutofit/>
          </a:bodyPr>
          <a:lstStyle/>
          <a:p>
            <a:pPr marL="0" indent="0" algn="ctr">
              <a:buNone/>
            </a:pPr>
            <a:r>
              <a:rPr lang="en-US" sz="1600" b="1" dirty="0">
                <a:solidFill>
                  <a:srgbClr val="3A0045"/>
                </a:solidFill>
                <a:latin typeface="Aptos" pitchFamily="34" charset="0"/>
                <a:ea typeface="Aptos" pitchFamily="34" charset="-122"/>
                <a:cs typeface="Aptos" pitchFamily="34" charset="-120"/>
              </a:rPr>
              <a:t>CC</a:t>
            </a:r>
            <a:endParaRPr lang="en-US" sz="1600" dirty="0"/>
          </a:p>
          <a:p>
            <a:pPr marL="0" indent="0" algn="ctr">
              <a:buNone/>
            </a:pPr>
            <a:r>
              <a:rPr lang="en-US" sz="1600" b="1" dirty="0">
                <a:solidFill>
                  <a:srgbClr val="3A0045"/>
                </a:solidFill>
                <a:latin typeface="Aptos" pitchFamily="34" charset="0"/>
                <a:ea typeface="Aptos" pitchFamily="34" charset="-122"/>
                <a:cs typeface="Aptos" pitchFamily="34" charset="-120"/>
              </a:rPr>
              <a:t>dilemma</a:t>
            </a:r>
            <a:endParaRPr lang="en-US" sz="1600" dirty="0"/>
          </a:p>
        </p:txBody>
      </p:sp>
      <p:sp>
        <p:nvSpPr>
          <p:cNvPr id="16" name="Text 14"/>
          <p:cNvSpPr/>
          <p:nvPr/>
        </p:nvSpPr>
        <p:spPr>
          <a:xfrm>
            <a:off x="6492240" y="4297680"/>
            <a:ext cx="2606040" cy="777240"/>
          </a:xfrm>
          <a:prstGeom prst="roundRect">
            <a:avLst>
              <a:gd name="adj" fmla="val 9412"/>
            </a:avLst>
          </a:prstGeom>
          <a:solidFill>
            <a:srgbClr val="F4EAF7"/>
          </a:solidFill>
          <a:ln w="12700">
            <a:solidFill>
              <a:srgbClr val="E3D2E7"/>
            </a:solidFill>
          </a:ln>
        </p:spPr>
        <p:txBody>
          <a:bodyPr wrap="square" lIns="1270" tIns="1270" rIns="1270" bIns="1270" rtlCol="0" anchor="ctr">
            <a:normAutofit/>
          </a:bodyPr>
          <a:lstStyle/>
          <a:p>
            <a:pPr marL="0" indent="0" algn="ctr">
              <a:buNone/>
            </a:pPr>
            <a:r>
              <a:rPr lang="en-US" sz="1600" b="1" dirty="0">
                <a:solidFill>
                  <a:srgbClr val="3A0045"/>
                </a:solidFill>
                <a:latin typeface="Aptos" pitchFamily="34" charset="0"/>
                <a:ea typeface="Aptos" pitchFamily="34" charset="-122"/>
                <a:cs typeface="Aptos" pitchFamily="34" charset="-120"/>
              </a:rPr>
              <a:t>CC sidelined</a:t>
            </a:r>
            <a:endParaRPr lang="en-US" sz="1600" dirty="0"/>
          </a:p>
          <a:p>
            <a:pPr marL="0" indent="0" algn="ctr">
              <a:buNone/>
            </a:pPr>
            <a:r>
              <a:rPr lang="en-US" sz="1600" b="1" dirty="0">
                <a:solidFill>
                  <a:srgbClr val="3A0045"/>
                </a:solidFill>
                <a:latin typeface="Aptos" pitchFamily="34" charset="0"/>
                <a:ea typeface="Aptos" pitchFamily="34" charset="-122"/>
                <a:cs typeface="Aptos" pitchFamily="34" charset="-120"/>
              </a:rPr>
              <a:t>by FC</a:t>
            </a:r>
            <a:endParaRPr lang="en-US" sz="1600" dirty="0"/>
          </a:p>
        </p:txBody>
      </p:sp>
      <p:sp>
        <p:nvSpPr>
          <p:cNvPr id="17" name="Text 15"/>
          <p:cNvSpPr/>
          <p:nvPr/>
        </p:nvSpPr>
        <p:spPr>
          <a:xfrm>
            <a:off x="9326880" y="4297680"/>
            <a:ext cx="2057400" cy="777240"/>
          </a:xfrm>
          <a:prstGeom prst="roundRect">
            <a:avLst>
              <a:gd name="adj" fmla="val 9412"/>
            </a:avLst>
          </a:prstGeom>
          <a:solidFill>
            <a:srgbClr val="F6F5F7"/>
          </a:solidFill>
          <a:ln w="12700">
            <a:solidFill>
              <a:srgbClr val="D8D2DE"/>
            </a:solidFill>
          </a:ln>
        </p:spPr>
        <p:txBody>
          <a:bodyPr wrap="square" lIns="1270" tIns="1270" rIns="1270" bIns="1270" rtlCol="0" anchor="ctr">
            <a:normAutofit/>
          </a:bodyPr>
          <a:lstStyle/>
          <a:p>
            <a:pPr marL="0" indent="0" algn="ctr">
              <a:buNone/>
            </a:pPr>
            <a:r>
              <a:rPr lang="en-US" sz="1500" b="1" dirty="0">
                <a:solidFill>
                  <a:srgbClr val="69626F"/>
                </a:solidFill>
                <a:latin typeface="Aptos" pitchFamily="34" charset="0"/>
                <a:ea typeface="Aptos" pitchFamily="34" charset="-122"/>
                <a:cs typeface="Aptos" pitchFamily="34" charset="-120"/>
              </a:rPr>
              <a:t>Deadlock</a:t>
            </a:r>
            <a:endParaRPr lang="en-US" sz="1500" dirty="0"/>
          </a:p>
          <a:p>
            <a:pPr marL="0" indent="0" algn="ctr">
              <a:buNone/>
            </a:pPr>
            <a:r>
              <a:rPr lang="en-US" sz="1500" b="1" dirty="0">
                <a:solidFill>
                  <a:srgbClr val="69626F"/>
                </a:solidFill>
                <a:latin typeface="Aptos" pitchFamily="34" charset="0"/>
                <a:ea typeface="Aptos" pitchFamily="34" charset="-122"/>
                <a:cs typeface="Aptos" pitchFamily="34" charset="-120"/>
              </a:rPr>
              <a:t>risk</a:t>
            </a:r>
            <a:endParaRPr lang="en-US" sz="1500" dirty="0"/>
          </a:p>
        </p:txBody>
      </p:sp>
      <p:sp>
        <p:nvSpPr>
          <p:cNvPr id="18" name="Text 16"/>
          <p:cNvSpPr/>
          <p:nvPr/>
        </p:nvSpPr>
        <p:spPr>
          <a:xfrm>
            <a:off x="914400" y="2240280"/>
            <a:ext cx="3794760" cy="822960"/>
          </a:xfrm>
          <a:prstGeom prst="roundRect">
            <a:avLst>
              <a:gd name="adj" fmla="val 8889"/>
            </a:avLst>
          </a:prstGeom>
          <a:solidFill>
            <a:srgbClr val="FBF7FC"/>
          </a:solidFill>
          <a:ln w="10160">
            <a:solidFill>
              <a:srgbClr val="D8D2DE"/>
            </a:solidFill>
          </a:ln>
        </p:spPr>
        <p:txBody>
          <a:bodyPr wrap="square" lIns="1524" tIns="1524" rIns="1524" bIns="1524" rtlCol="0" anchor="ctr">
            <a:normAutofit/>
          </a:bodyPr>
          <a:lstStyle/>
          <a:p>
            <a:pPr marL="0" indent="0">
              <a:buNone/>
            </a:pPr>
            <a:r>
              <a:rPr lang="en-US" sz="1700" b="1" dirty="0">
                <a:solidFill>
                  <a:srgbClr val="3A0045"/>
                </a:solidFill>
                <a:latin typeface="Aptos" pitchFamily="34" charset="0"/>
                <a:ea typeface="Aptos" pitchFamily="34" charset="-122"/>
                <a:cs typeface="Aptos" pitchFamily="34" charset="-120"/>
              </a:rPr>
              <a:t>CC adjusts sending rates, but it cannot transmit through a PFC-paused queue.</a:t>
            </a:r>
            <a:endParaRPr lang="en-US" sz="1700" dirty="0"/>
          </a:p>
        </p:txBody>
      </p:sp>
      <p:sp>
        <p:nvSpPr>
          <p:cNvPr id="19" name="Text 17"/>
          <p:cNvSpPr/>
          <p:nvPr/>
        </p:nvSpPr>
        <p:spPr>
          <a:xfrm>
            <a:off x="914400" y="5440680"/>
            <a:ext cx="10424160" cy="411480"/>
          </a:xfrm>
          <a:prstGeom prst="roundRect">
            <a:avLst>
              <a:gd name="adj" fmla="val 15556"/>
            </a:avLst>
          </a:prstGeom>
          <a:solidFill>
            <a:srgbClr val="FFFFFF"/>
          </a:solidFill>
          <a:ln w="10160">
            <a:solidFill>
              <a:srgbClr val="D8D2DE"/>
            </a:solidFill>
          </a:ln>
        </p:spPr>
        <p:txBody>
          <a:bodyPr wrap="square" lIns="1651" tIns="1651" rIns="1651" bIns="1651" rtlCol="0" anchor="ctr">
            <a:normAutofit/>
          </a:bodyPr>
          <a:lstStyle/>
          <a:p>
            <a:pPr marL="0" indent="0">
              <a:buNone/>
            </a:pPr>
            <a:r>
              <a:rPr lang="en-US" sz="1400" dirty="0">
                <a:solidFill>
                  <a:srgbClr val="69626F"/>
                </a:solidFill>
                <a:latin typeface="Aptos" pitchFamily="34" charset="0"/>
                <a:ea typeface="Aptos" pitchFamily="34" charset="-122"/>
                <a:cs typeface="Aptos" pitchFamily="34" charset="-120"/>
              </a:rPr>
              <a:t>This talk focuses on the first three behaviors observed in the paper’s simple experiment.</a:t>
            </a:r>
            <a:endParaRPr lang="en-US" sz="1400" dirty="0"/>
          </a:p>
        </p:txBody>
      </p:sp>
      <p:sp>
        <p:nvSpPr>
          <p:cNvPr id="20" name="Text 18"/>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§2 Pathological Analysis.</a:t>
            </a:r>
            <a:endParaRPr lang="en-US" sz="85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MOTIVATION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lstStyle/>
          <a:p>
            <a:pPr marL="0" indent="0">
              <a:buNone/>
            </a:pPr>
            <a:r>
              <a:rPr lang="en-US" sz="3200" b="1" dirty="0">
                <a:solidFill>
                  <a:srgbClr val="3A0045"/>
                </a:solidFill>
                <a:latin typeface="Aptos Display" pitchFamily="34" charset="0"/>
                <a:ea typeface="Aptos Display" pitchFamily="34" charset="-122"/>
                <a:cs typeface="Aptos Display" pitchFamily="34" charset="-120"/>
              </a:rPr>
              <a:t>A simple experiment</a:t>
            </a:r>
            <a:endParaRPr lang="en-US" sz="3200" b="1" dirty="0">
              <a:solidFill>
                <a:srgbClr val="3A0045"/>
              </a:solidFill>
              <a:latin typeface="Aptos Display" pitchFamily="34" charset="0"/>
              <a:ea typeface="Aptos Display" pitchFamily="34" charset="-122"/>
              <a:cs typeface="Aptos Display" pitchFamily="34" charset="-120"/>
            </a:endParaRPr>
          </a:p>
        </p:txBody>
      </p:sp>
      <p:sp>
        <p:nvSpPr>
          <p:cNvPr id="6" name="Shape 4"/>
          <p:cNvSpPr/>
          <p:nvPr/>
        </p:nvSpPr>
        <p:spPr>
          <a:xfrm>
            <a:off x="502920" y="6428232"/>
            <a:ext cx="11155680" cy="0"/>
          </a:xfrm>
          <a:prstGeom prst="line">
            <a:avLst/>
          </a:prstGeom>
          <a:noFill/>
          <a:ln w="10160">
            <a:solidFill>
              <a:srgbClr val="E7E1EA"/>
            </a:solidFill>
            <a:prstDash val="solid"/>
          </a:ln>
        </p:spPr>
      </p:sp>
      <p:pic>
        <p:nvPicPr>
          <p:cNvPr id="7" name="Image 0" descr="/mnt/data/cq_assets/crops/fig1_topology_nolegend.png"/>
          <p:cNvPicPr>
            <a:picLocks noChangeAspect="1"/>
          </p:cNvPicPr>
          <p:nvPr/>
        </p:nvPicPr>
        <p:blipFill>
          <a:blip r:embed="rId1"/>
          <a:stretch>
            <a:fillRect/>
          </a:stretch>
        </p:blipFill>
        <p:spPr>
          <a:xfrm>
            <a:off x="194945" y="1333969"/>
            <a:ext cx="7086600" cy="2507566"/>
          </a:xfrm>
          <a:prstGeom prst="rect">
            <a:avLst/>
          </a:prstGeom>
        </p:spPr>
      </p:pic>
      <p:sp>
        <p:nvSpPr>
          <p:cNvPr id="13" name="Text 10"/>
          <p:cNvSpPr/>
          <p:nvPr/>
        </p:nvSpPr>
        <p:spPr>
          <a:xfrm>
            <a:off x="914527" y="5737733"/>
            <a:ext cx="10287000" cy="566928"/>
          </a:xfrm>
          <a:prstGeom prst="roundRect">
            <a:avLst>
              <a:gd name="adj" fmla="val 11290"/>
            </a:avLst>
          </a:prstGeom>
          <a:solidFill>
            <a:srgbClr val="FBF7FC"/>
          </a:solidFill>
          <a:ln w="10160">
            <a:solidFill>
              <a:srgbClr val="8A3C94"/>
            </a:solidFill>
          </a:ln>
        </p:spPr>
        <p:txBody>
          <a:bodyPr wrap="square" lIns="1651" tIns="1651" rIns="1651" bIns="1651" rtlCol="0" anchor="ctr">
            <a:normAutofit/>
          </a:bodyPr>
          <a:lstStyle/>
          <a:p>
            <a:pPr marL="0" indent="0" algn="ctr">
              <a:buNone/>
            </a:pPr>
            <a:r>
              <a:rPr lang="en-US" sz="1800" b="1" dirty="0">
                <a:solidFill>
                  <a:srgbClr val="3A0045"/>
                </a:solidFill>
                <a:latin typeface="Aptos" pitchFamily="34" charset="0"/>
                <a:ea typeface="Aptos" pitchFamily="34" charset="-122"/>
                <a:cs typeface="Aptos" pitchFamily="34" charset="-120"/>
              </a:rPr>
              <a:t>Healthy F0 shares P0 with sick BF0 and is </a:t>
            </a:r>
            <a:r>
              <a:rPr lang="en-US" sz="1800" b="1" dirty="0">
                <a:solidFill>
                  <a:srgbClr val="3A0045"/>
                </a:solidFill>
                <a:latin typeface="Aptos" pitchFamily="34" charset="0"/>
                <a:ea typeface="Aptos" pitchFamily="34" charset="-122"/>
                <a:cs typeface="Aptos" pitchFamily="34" charset="-120"/>
              </a:rPr>
              <a:t>infected into sick</a:t>
            </a:r>
            <a:r>
              <a:rPr lang="en-US" sz="1800" b="1" dirty="0">
                <a:solidFill>
                  <a:srgbClr val="3A0045"/>
                </a:solidFill>
                <a:latin typeface="Aptos" pitchFamily="34" charset="0"/>
                <a:ea typeface="Aptos" pitchFamily="34" charset="-122"/>
                <a:cs typeface="Aptos" pitchFamily="34" charset="-120"/>
              </a:rPr>
              <a:t>ness.</a:t>
            </a:r>
            <a:endParaRPr lang="en-US" sz="180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
        <p:nvSpPr>
          <p:cNvPr id="30" name="Text 14"/>
          <p:cNvSpPr/>
          <p:nvPr/>
        </p:nvSpPr>
        <p:spPr>
          <a:xfrm>
            <a:off x="6965950" y="1438910"/>
            <a:ext cx="5193030" cy="2508885"/>
          </a:xfrm>
          <a:prstGeom prst="rect">
            <a:avLst/>
          </a:prstGeom>
          <a:noFill/>
        </p:spPr>
        <p:txBody>
          <a:bodyPr wrap="square" lIns="1016" tIns="1016" rIns="1016" bIns="1016" rtlCol="0" anchor="t">
            <a:noAutofit/>
          </a:bodyPr>
          <a:p>
            <a:pPr indent="0" algn="l">
              <a:buFont typeface="Arial" panose="020B0704020202020204" pitchFamily="34" charset="0"/>
              <a:buNone/>
            </a:pPr>
            <a:r>
              <a:rPr lang="en-US" sz="2400" b="1" dirty="0">
                <a:solidFill>
                  <a:srgbClr val="3A0045"/>
                </a:solidFill>
                <a:latin typeface="Aptos" pitchFamily="34" charset="0"/>
                <a:ea typeface="Aptos" pitchFamily="34" charset="-122"/>
                <a:cs typeface="Aptos" pitchFamily="34" charset="-120"/>
                <a:sym typeface="+mn-ea"/>
              </a:rPr>
              <a:t>Traffic input</a:t>
            </a:r>
            <a:endParaRPr lang="en-US" altLang="zh-CN" sz="24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r>
              <a:rPr lang="en-US" sz="2000" dirty="0">
                <a:solidFill>
                  <a:srgbClr val="1E1E24"/>
                </a:solidFill>
                <a:latin typeface="Aptos" pitchFamily="34" charset="0"/>
                <a:ea typeface="Aptos" pitchFamily="34" charset="-122"/>
                <a:cs typeface="Aptos" pitchFamily="34" charset="-120"/>
                <a:sym typeface="+mn-ea"/>
              </a:rPr>
              <a:t>Sick flows </a:t>
            </a:r>
            <a:r>
              <a:rPr lang="en-US" altLang="zh-CN" sz="2000" dirty="0">
                <a:solidFill>
                  <a:srgbClr val="1E1E24"/>
                </a:solidFill>
                <a:latin typeface="Aptos" pitchFamily="34" charset="0"/>
                <a:ea typeface="Aptos" pitchFamily="34" charset="-122"/>
                <a:cs typeface="Aptos" pitchFamily="34" charset="-120"/>
                <a:sym typeface="+mn-ea"/>
              </a:rPr>
              <a:t>BF0–BF9: </a:t>
            </a:r>
            <a:r>
              <a:rPr lang="en-US" sz="2000" dirty="0">
                <a:solidFill>
                  <a:srgbClr val="1E1E24"/>
                </a:solidFill>
                <a:latin typeface="Aptos" pitchFamily="34" charset="0"/>
                <a:ea typeface="Aptos" pitchFamily="34" charset="-122"/>
                <a:cs typeface="Aptos" pitchFamily="34" charset="-120"/>
                <a:sym typeface="+mn-ea"/>
              </a:rPr>
              <a:t>incast bursts to R1</a:t>
            </a:r>
            <a:endParaRPr lang="en-US" sz="2000" dirty="0">
              <a:solidFill>
                <a:srgbClr val="1E1E24"/>
              </a:solidFill>
              <a:latin typeface="Aptos" pitchFamily="34" charset="0"/>
              <a:ea typeface="Aptos" pitchFamily="34" charset="-122"/>
              <a:cs typeface="Aptos" pitchFamily="34" charset="-120"/>
              <a:sym typeface="+mn-ea"/>
            </a:endParaRPr>
          </a:p>
          <a:p>
            <a:pPr marL="342900" indent="-342900" algn="l">
              <a:buFont typeface="Arial" panose="020B0704020202020204" pitchFamily="34" charset="0"/>
              <a:buChar char="•"/>
            </a:pPr>
            <a:r>
              <a:rPr lang="en-US" sz="2000" dirty="0">
                <a:solidFill>
                  <a:srgbClr val="1E1E24"/>
                </a:solidFill>
                <a:latin typeface="Aptos" pitchFamily="34" charset="0"/>
                <a:ea typeface="Aptos" pitchFamily="34" charset="-122"/>
                <a:cs typeface="Aptos" pitchFamily="34" charset="-120"/>
                <a:sym typeface="+mn-ea"/>
              </a:rPr>
              <a:t>Healthy flow F0: a long-lived flow to R0</a:t>
            </a:r>
            <a:endParaRPr lang="en-US" sz="2000" dirty="0">
              <a:solidFill>
                <a:srgbClr val="1E1E24"/>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endParaRPr>
          </a:p>
          <a:p>
            <a:pPr indent="0" algn="l">
              <a:buFont typeface="Arial" panose="020B0704020202020204" pitchFamily="34" charset="0"/>
              <a:buNone/>
            </a:pPr>
            <a:r>
              <a:rPr lang="en-US" sz="2400" b="1" dirty="0">
                <a:solidFill>
                  <a:srgbClr val="3A0045"/>
                </a:solidFill>
                <a:latin typeface="Aptos" pitchFamily="34" charset="0"/>
                <a:ea typeface="Aptos" pitchFamily="34" charset="-122"/>
                <a:cs typeface="Aptos" pitchFamily="34" charset="-120"/>
                <a:sym typeface="+mn-ea"/>
              </a:rPr>
              <a:t>Protocols compared</a:t>
            </a:r>
            <a:endParaRPr lang="en-US" sz="2400" b="1" dirty="0">
              <a:solidFill>
                <a:srgbClr val="3A0045"/>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r>
              <a:rPr lang="en-US" sz="2000" dirty="0">
                <a:solidFill>
                  <a:srgbClr val="1E1E24"/>
                </a:solidFill>
                <a:latin typeface="Aptos" pitchFamily="34" charset="0"/>
                <a:ea typeface="Aptos" pitchFamily="34" charset="-122"/>
                <a:cs typeface="Aptos" pitchFamily="34" charset="-120"/>
                <a:sym typeface="+mn-ea"/>
              </a:rPr>
              <a:t>PFC-only, DCQCN, TIMELY, HPCC, </a:t>
            </a:r>
            <a:endParaRPr lang="en-US" sz="2000" dirty="0">
              <a:solidFill>
                <a:srgbClr val="1E1E24"/>
              </a:solidFill>
              <a:latin typeface="Aptos" pitchFamily="34" charset="0"/>
              <a:ea typeface="Aptos" pitchFamily="34" charset="-122"/>
              <a:cs typeface="Aptos" pitchFamily="34" charset="-120"/>
              <a:sym typeface="+mn-ea"/>
            </a:endParaRPr>
          </a:p>
          <a:p>
            <a:pPr indent="0" algn="l">
              <a:buFont typeface="Arial" panose="020B0704020202020204" pitchFamily="34" charset="0"/>
              <a:buNone/>
            </a:pPr>
            <a:r>
              <a:rPr lang="en-US" sz="2000" dirty="0">
                <a:solidFill>
                  <a:srgbClr val="1E1E24"/>
                </a:solidFill>
                <a:latin typeface="Aptos" pitchFamily="34" charset="0"/>
                <a:ea typeface="Aptos" pitchFamily="34" charset="-122"/>
                <a:cs typeface="Aptos" pitchFamily="34" charset="-120"/>
                <a:sym typeface="+mn-ea"/>
              </a:rPr>
              <a:t>DCQCN-TCD, and ACC.</a:t>
            </a:r>
            <a:endParaRPr lang="en-US" sz="2000" dirty="0"/>
          </a:p>
          <a:p>
            <a:pPr indent="0" algn="l">
              <a:buFont typeface="Arial" panose="020B0704020202020204" pitchFamily="34" charset="0"/>
              <a:buNone/>
            </a:pPr>
            <a:endParaRPr lang="en-US" sz="2800" dirty="0"/>
          </a:p>
          <a:p>
            <a:pPr indent="0" algn="l">
              <a:buFont typeface="Arial" panose="020B0704020202020204" pitchFamily="34" charset="0"/>
              <a:buNone/>
            </a:pP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sz="2000" dirty="0">
              <a:solidFill>
                <a:srgbClr val="1E1E24"/>
              </a:solidFill>
              <a:latin typeface="Aptos" pitchFamily="34" charset="0"/>
              <a:ea typeface="Aptos" pitchFamily="34" charset="-122"/>
              <a:cs typeface="Aptos" pitchFamily="34" charset="-120"/>
            </a:endParaRPr>
          </a:p>
          <a:p>
            <a:pPr marL="342900" indent="-342900" algn="l">
              <a:buFont typeface="Arial" panose="020B0704020202020204" pitchFamily="34" charset="0"/>
              <a:buChar char="•"/>
            </a:pPr>
            <a:endParaRPr lang="en-US" sz="2000" dirty="0">
              <a:solidFill>
                <a:srgbClr val="1E1E24"/>
              </a:solidFill>
              <a:latin typeface="Aptos" pitchFamily="34" charset="0"/>
              <a:ea typeface="Aptos" pitchFamily="34" charset="-122"/>
              <a:cs typeface="Aptos" pitchFamily="34"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MOTIVATION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Pathology 1: PFC couples burst and innocent flows</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pic>
        <p:nvPicPr>
          <p:cNvPr id="7" name="Image 0" descr="/mnt/data/cq_assets/crops/fig1_topology_nolegend.png"/>
          <p:cNvPicPr>
            <a:picLocks noChangeAspect="1"/>
          </p:cNvPicPr>
          <p:nvPr/>
        </p:nvPicPr>
        <p:blipFill>
          <a:blip r:embed="rId1"/>
          <a:stretch>
            <a:fillRect/>
          </a:stretch>
        </p:blipFill>
        <p:spPr>
          <a:xfrm>
            <a:off x="640080" y="1273830"/>
            <a:ext cx="5074920" cy="1795741"/>
          </a:xfrm>
          <a:prstGeom prst="rect">
            <a:avLst/>
          </a:prstGeom>
        </p:spPr>
      </p:pic>
      <p:sp>
        <p:nvSpPr>
          <p:cNvPr id="8" name="Text 5"/>
          <p:cNvSpPr/>
          <p:nvPr/>
        </p:nvSpPr>
        <p:spPr>
          <a:xfrm>
            <a:off x="6080760" y="1234440"/>
            <a:ext cx="5074920" cy="822960"/>
          </a:xfrm>
          <a:prstGeom prst="roundRect">
            <a:avLst>
              <a:gd name="adj" fmla="val 7778"/>
            </a:avLst>
          </a:prstGeom>
          <a:solidFill>
            <a:srgbClr val="FBF7FC"/>
          </a:solidFill>
          <a:ln w="10160">
            <a:solidFill>
              <a:srgbClr val="8A3C94"/>
            </a:solidFill>
          </a:ln>
        </p:spPr>
        <p:txBody>
          <a:bodyPr wrap="square" lIns="1651" tIns="1651" rIns="1651" bIns="1651" rtlCol="0" anchor="ctr">
            <a:normAutofit/>
          </a:bodyPr>
          <a:lstStyle/>
          <a:p>
            <a:pPr marL="0" indent="0">
              <a:buNone/>
            </a:pPr>
            <a:r>
              <a:rPr lang="en-US" sz="1800" b="1" dirty="0">
                <a:solidFill>
                  <a:srgbClr val="3A0045"/>
                </a:solidFill>
                <a:latin typeface="Aptos" pitchFamily="34" charset="0"/>
                <a:ea typeface="Aptos" pitchFamily="34" charset="-122"/>
                <a:cs typeface="Aptos" pitchFamily="34" charset="-120"/>
              </a:rPr>
              <a:t>Queue-level pause: BF0 and F0 inherit the same PFC state at P0.</a:t>
            </a:r>
            <a:endParaRPr lang="en-US" sz="1800" dirty="0"/>
          </a:p>
        </p:txBody>
      </p:sp>
      <p:sp>
        <p:nvSpPr>
          <p:cNvPr id="9" name="Text 6"/>
          <p:cNvSpPr/>
          <p:nvPr/>
        </p:nvSpPr>
        <p:spPr>
          <a:xfrm>
            <a:off x="6144768" y="2331720"/>
            <a:ext cx="4892040" cy="731520"/>
          </a:xfrm>
          <a:prstGeom prst="rect">
            <a:avLst/>
          </a:prstGeom>
          <a:noFill/>
        </p:spPr>
        <p:txBody>
          <a:bodyPr wrap="square" lIns="1016" tIns="1016" rIns="1016" bIns="1016" rtlCol="0" anchor="t">
            <a:normAutofit/>
          </a:bodyPr>
          <a:lstStyle/>
          <a:p>
            <a:pPr marL="0" indent="0" algn="l">
              <a:buNone/>
            </a:pPr>
            <a:r>
              <a:rPr lang="en-US" sz="1650" dirty="0">
                <a:solidFill>
                  <a:srgbClr val="1E1E24"/>
                </a:solidFill>
                <a:latin typeface="Aptos" pitchFamily="34" charset="0"/>
                <a:ea typeface="Aptos" pitchFamily="34" charset="-122"/>
                <a:cs typeface="Aptos" pitchFamily="34" charset="-120"/>
              </a:rPr>
              <a:t>Even though F0 does not pass through the congested egress P1, its packets are stored in the same upstream queue as BF0.</a:t>
            </a:r>
            <a:endParaRPr lang="en-US" sz="1650" dirty="0"/>
          </a:p>
        </p:txBody>
      </p:sp>
      <p:pic>
        <p:nvPicPr>
          <p:cNvPr id="10" name="Image 1" descr="/mnt/data/cq_assets/crops/fig2_row_pfc_clean.png"/>
          <p:cNvPicPr>
            <a:picLocks noChangeAspect="1"/>
          </p:cNvPicPr>
          <p:nvPr/>
        </p:nvPicPr>
        <p:blipFill>
          <a:blip r:embed="rId2"/>
          <a:stretch>
            <a:fillRect/>
          </a:stretch>
        </p:blipFill>
        <p:spPr>
          <a:xfrm>
            <a:off x="777240" y="3620859"/>
            <a:ext cx="10744200" cy="1682827"/>
          </a:xfrm>
          <a:prstGeom prst="rect">
            <a:avLst/>
          </a:prstGeom>
        </p:spPr>
      </p:pic>
      <p:sp>
        <p:nvSpPr>
          <p:cNvPr id="11" name="Text 7"/>
          <p:cNvSpPr/>
          <p:nvPr/>
        </p:nvSpPr>
        <p:spPr>
          <a:xfrm>
            <a:off x="868680" y="5669280"/>
            <a:ext cx="10469880" cy="438912"/>
          </a:xfrm>
          <a:prstGeom prst="roundRect">
            <a:avLst>
              <a:gd name="adj" fmla="val 14583"/>
            </a:avLst>
          </a:prstGeom>
          <a:solidFill>
            <a:srgbClr val="FFFFFF"/>
          </a:solidFill>
          <a:ln w="10160">
            <a:solidFill>
              <a:srgbClr val="D8D2DE"/>
            </a:solidFill>
          </a:ln>
        </p:spPr>
        <p:txBody>
          <a:bodyPr wrap="square" lIns="1651" tIns="1651" rIns="1651" bIns="1651" rtlCol="0" anchor="ctr">
            <a:normAutofit/>
          </a:bodyPr>
          <a:lstStyle/>
          <a:p>
            <a:pPr marL="0" indent="0">
              <a:buNone/>
            </a:pPr>
            <a:r>
              <a:rPr lang="en-US" sz="1480" dirty="0">
                <a:solidFill>
                  <a:srgbClr val="69626F"/>
                </a:solidFill>
                <a:latin typeface="Aptos" pitchFamily="34" charset="0"/>
                <a:ea typeface="Aptos" pitchFamily="34" charset="-122"/>
                <a:cs typeface="Aptos" pitchFamily="34" charset="-120"/>
              </a:rPr>
              <a:t>PFC active interval appears at the same time as F0 packet buildup in the shared queue.</a:t>
            </a:r>
            <a:endParaRPr lang="en-US" sz="1480" dirty="0"/>
          </a:p>
        </p:txBody>
      </p:sp>
      <p:sp>
        <p:nvSpPr>
          <p:cNvPr id="12" name="Text 8"/>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Fig. 2 and §2.1 “Congestion contagion”.</a:t>
            </a:r>
            <a:endParaRPr lang="en-US" sz="85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MOTIVATION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Pathology 2: CC has no good operating point under PFC</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sp>
        <p:nvSpPr>
          <p:cNvPr id="7" name="Text 5"/>
          <p:cNvSpPr/>
          <p:nvPr/>
        </p:nvSpPr>
        <p:spPr>
          <a:xfrm>
            <a:off x="731520" y="1133856"/>
            <a:ext cx="1874520" cy="292608"/>
          </a:xfrm>
          <a:prstGeom prst="roundRect">
            <a:avLst>
              <a:gd name="adj" fmla="val 15625"/>
            </a:avLst>
          </a:prstGeom>
          <a:solidFill>
            <a:srgbClr val="8A3C94"/>
          </a:solidFill>
          <a:ln w="10160">
            <a:solidFill>
              <a:srgbClr val="8A3C94"/>
            </a:solidFill>
          </a:ln>
        </p:spPr>
        <p:txBody>
          <a:bodyPr wrap="square" lIns="762" tIns="762" rIns="762" bIns="762"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Mild CC: DCQCN</a:t>
            </a:r>
            <a:endParaRPr lang="en-US" sz="1250" dirty="0"/>
          </a:p>
        </p:txBody>
      </p:sp>
      <p:pic>
        <p:nvPicPr>
          <p:cNvPr id="8" name="Image 0" descr="/mnt/data/cq_assets/crops/fig2_row_dcqcn_clean.png"/>
          <p:cNvPicPr>
            <a:picLocks noChangeAspect="1"/>
          </p:cNvPicPr>
          <p:nvPr/>
        </p:nvPicPr>
        <p:blipFill>
          <a:blip r:embed="rId1"/>
          <a:stretch>
            <a:fillRect/>
          </a:stretch>
        </p:blipFill>
        <p:spPr>
          <a:xfrm>
            <a:off x="731520" y="1463866"/>
            <a:ext cx="10789920" cy="1689987"/>
          </a:xfrm>
          <a:prstGeom prst="rect">
            <a:avLst/>
          </a:prstGeom>
        </p:spPr>
      </p:pic>
      <p:sp>
        <p:nvSpPr>
          <p:cNvPr id="9" name="Text 6"/>
          <p:cNvSpPr/>
          <p:nvPr/>
        </p:nvSpPr>
        <p:spPr>
          <a:xfrm>
            <a:off x="877824" y="3163824"/>
            <a:ext cx="10378440" cy="274320"/>
          </a:xfrm>
          <a:prstGeom prst="rect">
            <a:avLst/>
          </a:prstGeom>
          <a:noFill/>
        </p:spPr>
        <p:txBody>
          <a:bodyPr wrap="square" lIns="0" tIns="0" rIns="0" bIns="0" rtlCol="0" anchor="t">
            <a:normAutofit/>
          </a:bodyPr>
          <a:lstStyle/>
          <a:p>
            <a:pPr marL="0" indent="0" algn="l">
              <a:buNone/>
            </a:pPr>
            <a:r>
              <a:rPr lang="en-US" sz="1450" dirty="0">
                <a:solidFill>
                  <a:srgbClr val="69626F"/>
                </a:solidFill>
                <a:latin typeface="Aptos" pitchFamily="34" charset="0"/>
                <a:ea typeface="Aptos" pitchFamily="34" charset="-122"/>
                <a:cs typeface="Aptos" pitchFamily="34" charset="-120"/>
              </a:rPr>
              <a:t>Keeps F0 from starving, but leaves larger queue buildup and spreading.</a:t>
            </a:r>
            <a:endParaRPr lang="en-US" sz="1450" dirty="0"/>
          </a:p>
        </p:txBody>
      </p:sp>
      <p:sp>
        <p:nvSpPr>
          <p:cNvPr id="10" name="Text 7"/>
          <p:cNvSpPr/>
          <p:nvPr/>
        </p:nvSpPr>
        <p:spPr>
          <a:xfrm>
            <a:off x="731520" y="3675888"/>
            <a:ext cx="2084832" cy="292608"/>
          </a:xfrm>
          <a:prstGeom prst="roundRect">
            <a:avLst>
              <a:gd name="adj" fmla="val 15625"/>
            </a:avLst>
          </a:prstGeom>
          <a:solidFill>
            <a:srgbClr val="8A3C94"/>
          </a:solidFill>
          <a:ln w="10160">
            <a:solidFill>
              <a:srgbClr val="8A3C94"/>
            </a:solidFill>
          </a:ln>
        </p:spPr>
        <p:txBody>
          <a:bodyPr wrap="square" lIns="762" tIns="762" rIns="762" bIns="762"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Aggressive CC: HPCC</a:t>
            </a:r>
            <a:endParaRPr lang="en-US" sz="1250" dirty="0"/>
          </a:p>
        </p:txBody>
      </p:sp>
      <p:pic>
        <p:nvPicPr>
          <p:cNvPr id="11" name="Image 1" descr="/mnt/data/cq_assets/crops/fig2_row_hpcc_clean.png"/>
          <p:cNvPicPr>
            <a:picLocks noChangeAspect="1"/>
          </p:cNvPicPr>
          <p:nvPr/>
        </p:nvPicPr>
        <p:blipFill>
          <a:blip r:embed="rId2"/>
          <a:stretch>
            <a:fillRect/>
          </a:stretch>
        </p:blipFill>
        <p:spPr>
          <a:xfrm>
            <a:off x="731520" y="4005898"/>
            <a:ext cx="10789920" cy="1689987"/>
          </a:xfrm>
          <a:prstGeom prst="rect">
            <a:avLst/>
          </a:prstGeom>
        </p:spPr>
      </p:pic>
      <p:sp>
        <p:nvSpPr>
          <p:cNvPr id="12" name="Text 8"/>
          <p:cNvSpPr/>
          <p:nvPr/>
        </p:nvSpPr>
        <p:spPr>
          <a:xfrm>
            <a:off x="2514600" y="5797296"/>
            <a:ext cx="7040880" cy="347472"/>
          </a:xfrm>
          <a:prstGeom prst="roundRect">
            <a:avLst>
              <a:gd name="adj" fmla="val 18421"/>
            </a:avLst>
          </a:prstGeom>
          <a:solidFill>
            <a:srgbClr val="F4EAF7"/>
          </a:solidFill>
          <a:ln w="10160">
            <a:solidFill>
              <a:srgbClr val="8A3C94"/>
            </a:solidFill>
          </a:ln>
        </p:spPr>
        <p:txBody>
          <a:bodyPr wrap="square" lIns="1651" tIns="1651" rIns="1651" bIns="1651" rtlCol="0" anchor="ctr">
            <a:normAutofit/>
          </a:bodyPr>
          <a:lstStyle/>
          <a:p>
            <a:pPr marL="0" indent="0">
              <a:buNone/>
            </a:pPr>
            <a:r>
              <a:rPr lang="en-US" sz="1600" b="1" dirty="0">
                <a:solidFill>
                  <a:srgbClr val="3A0045"/>
                </a:solidFill>
                <a:latin typeface="Aptos" pitchFamily="34" charset="0"/>
                <a:ea typeface="Aptos" pitchFamily="34" charset="-122"/>
                <a:cs typeface="Aptos" pitchFamily="34" charset="-120"/>
              </a:rPr>
              <a:t>Rate tuning alone cannot both control spreading and protect the victim flow.</a:t>
            </a:r>
            <a:endParaRPr lang="en-US" sz="1600" dirty="0"/>
          </a:p>
        </p:txBody>
      </p:sp>
      <p:sp>
        <p:nvSpPr>
          <p:cNvPr id="13" name="Text 9"/>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Fig. 2 and §2.1 “Congestion control dilemma”.</a:t>
            </a:r>
            <a:endParaRPr lang="en-US" sz="85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660874"/>
          </a:solidFill>
          <a:ln w="12700">
            <a:solidFill>
              <a:srgbClr val="660874"/>
            </a:solidFill>
            <a:prstDash val="solid"/>
          </a:ln>
        </p:spPr>
      </p:sp>
      <p:sp>
        <p:nvSpPr>
          <p:cNvPr id="3" name="Text 1"/>
          <p:cNvSpPr/>
          <p:nvPr/>
        </p:nvSpPr>
        <p:spPr>
          <a:xfrm>
            <a:off x="566928" y="219456"/>
            <a:ext cx="2560320" cy="201168"/>
          </a:xfrm>
          <a:prstGeom prst="rect">
            <a:avLst/>
          </a:prstGeom>
          <a:noFill/>
        </p:spPr>
        <p:txBody>
          <a:bodyPr wrap="square" lIns="0" tIns="0" rIns="0" bIns="0" rtlCol="0" anchor="ctr"/>
          <a:lstStyle/>
          <a:p>
            <a:pPr marL="0" indent="0">
              <a:buNone/>
            </a:pPr>
            <a:r>
              <a:rPr lang="en-US" sz="850" b="1" dirty="0">
                <a:solidFill>
                  <a:srgbClr val="8A3C94"/>
                </a:solidFill>
                <a:latin typeface="Aptos" pitchFamily="34" charset="0"/>
                <a:ea typeface="Aptos" pitchFamily="34" charset="-122"/>
                <a:cs typeface="Aptos" pitchFamily="34" charset="-120"/>
              </a:rPr>
              <a:t>MOTIVATION</a:t>
            </a:r>
            <a:endParaRPr lang="en-US" sz="850" dirty="0"/>
          </a:p>
        </p:txBody>
      </p:sp>
      <p:sp>
        <p:nvSpPr>
          <p:cNvPr id="4" name="Text 2"/>
          <p:cNvSpPr/>
          <p:nvPr/>
        </p:nvSpPr>
        <p:spPr>
          <a:xfrm>
            <a:off x="548640" y="530352"/>
            <a:ext cx="10972800" cy="457200"/>
          </a:xfrm>
          <a:prstGeom prst="rect">
            <a:avLst/>
          </a:prstGeom>
          <a:noFill/>
        </p:spPr>
        <p:txBody>
          <a:bodyPr wrap="square" lIns="0" tIns="0" rIns="0" bIns="0" rtlCol="0" anchor="ctr">
            <a:normAutofit/>
          </a:bodyPr>
          <a:lstStyle/>
          <a:p>
            <a:pPr marL="0" indent="0">
              <a:buNone/>
            </a:pPr>
            <a:r>
              <a:rPr lang="en-US" sz="3000" b="1" dirty="0">
                <a:solidFill>
                  <a:srgbClr val="3A0045"/>
                </a:solidFill>
                <a:latin typeface="Aptos Display" pitchFamily="34" charset="0"/>
                <a:ea typeface="Aptos Display" pitchFamily="34" charset="-122"/>
                <a:cs typeface="Aptos Display" pitchFamily="34" charset="-120"/>
              </a:rPr>
              <a:t>Pathology 3: CC can be sidelined by flow control</a:t>
            </a:r>
            <a:endParaRPr lang="en-US" sz="3000" dirty="0"/>
          </a:p>
        </p:txBody>
      </p:sp>
      <p:sp>
        <p:nvSpPr>
          <p:cNvPr id="5" name="Text 3"/>
          <p:cNvSpPr/>
          <p:nvPr/>
        </p:nvSpPr>
        <p:spPr>
          <a:xfrm>
            <a:off x="502920" y="6519672"/>
            <a:ext cx="777240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APNet ’26 • Congestion Quarantine</a:t>
            </a:r>
            <a:endParaRPr lang="en-US" sz="850" dirty="0"/>
          </a:p>
        </p:txBody>
      </p:sp>
      <p:sp>
        <p:nvSpPr>
          <p:cNvPr id="6" name="Shape 4"/>
          <p:cNvSpPr/>
          <p:nvPr/>
        </p:nvSpPr>
        <p:spPr>
          <a:xfrm>
            <a:off x="502920" y="6428232"/>
            <a:ext cx="11155680" cy="0"/>
          </a:xfrm>
          <a:prstGeom prst="line">
            <a:avLst/>
          </a:prstGeom>
          <a:noFill/>
          <a:ln w="10160">
            <a:solidFill>
              <a:srgbClr val="E7E1EA"/>
            </a:solidFill>
            <a:prstDash val="solid"/>
          </a:ln>
        </p:spPr>
      </p:sp>
      <p:pic>
        <p:nvPicPr>
          <p:cNvPr id="7" name="Image 0" descr="/mnt/data/cq_assets/crops/fig2_row_dcqcntcd_clean.png"/>
          <p:cNvPicPr>
            <a:picLocks noChangeAspect="1"/>
          </p:cNvPicPr>
          <p:nvPr/>
        </p:nvPicPr>
        <p:blipFill>
          <a:blip r:embed="rId1"/>
          <a:stretch>
            <a:fillRect/>
          </a:stretch>
        </p:blipFill>
        <p:spPr>
          <a:xfrm>
            <a:off x="713232" y="1333261"/>
            <a:ext cx="10808208" cy="1649445"/>
          </a:xfrm>
          <a:prstGeom prst="rect">
            <a:avLst/>
          </a:prstGeom>
        </p:spPr>
      </p:pic>
      <p:sp>
        <p:nvSpPr>
          <p:cNvPr id="8" name="Text 5"/>
          <p:cNvSpPr/>
          <p:nvPr/>
        </p:nvSpPr>
        <p:spPr>
          <a:xfrm>
            <a:off x="960120" y="3456432"/>
            <a:ext cx="4800600" cy="566928"/>
          </a:xfrm>
          <a:prstGeom prst="roundRect">
            <a:avLst>
              <a:gd name="adj" fmla="val 11290"/>
            </a:avLst>
          </a:prstGeom>
          <a:solidFill>
            <a:srgbClr val="FBF7FC"/>
          </a:solidFill>
          <a:ln w="10160">
            <a:solidFill>
              <a:srgbClr val="D8D2DE"/>
            </a:solidFill>
          </a:ln>
        </p:spPr>
        <p:txBody>
          <a:bodyPr wrap="square" lIns="1651" tIns="1651" rIns="1651" bIns="1651" rtlCol="0" anchor="ctr">
            <a:normAutofit/>
          </a:bodyPr>
          <a:lstStyle/>
          <a:p>
            <a:pPr marL="0" indent="0">
              <a:buNone/>
            </a:pPr>
            <a:r>
              <a:rPr lang="en-US" sz="1700" b="1" dirty="0">
                <a:solidFill>
                  <a:srgbClr val="1E1E24"/>
                </a:solidFill>
                <a:latin typeface="Aptos" pitchFamily="34" charset="0"/>
                <a:ea typeface="Aptos" pitchFamily="34" charset="-122"/>
                <a:cs typeface="Aptos" pitchFamily="34" charset="-120"/>
              </a:rPr>
              <a:t>DCQCN-TCD keeps the F0 sending rate high…</a:t>
            </a:r>
            <a:endParaRPr lang="en-US" sz="1700" dirty="0"/>
          </a:p>
        </p:txBody>
      </p:sp>
      <p:sp>
        <p:nvSpPr>
          <p:cNvPr id="9" name="Text 6"/>
          <p:cNvSpPr/>
          <p:nvPr/>
        </p:nvSpPr>
        <p:spPr>
          <a:xfrm>
            <a:off x="6446520" y="3456432"/>
            <a:ext cx="4709160" cy="566928"/>
          </a:xfrm>
          <a:prstGeom prst="roundRect">
            <a:avLst>
              <a:gd name="adj" fmla="val 11290"/>
            </a:avLst>
          </a:prstGeom>
          <a:solidFill>
            <a:srgbClr val="F4EAF7"/>
          </a:solidFill>
          <a:ln w="10160">
            <a:solidFill>
              <a:srgbClr val="8A3C94"/>
            </a:solidFill>
          </a:ln>
        </p:spPr>
        <p:txBody>
          <a:bodyPr wrap="square" lIns="1651" tIns="1651" rIns="1651" bIns="1651" rtlCol="0" anchor="ctr">
            <a:normAutofit/>
          </a:bodyPr>
          <a:lstStyle/>
          <a:p>
            <a:pPr marL="0" indent="0">
              <a:buNone/>
            </a:pPr>
            <a:r>
              <a:rPr lang="en-US" sz="1700" b="1" dirty="0">
                <a:solidFill>
                  <a:srgbClr val="3A0045"/>
                </a:solidFill>
                <a:latin typeface="Aptos" pitchFamily="34" charset="0"/>
                <a:ea typeface="Aptos" pitchFamily="34" charset="-122"/>
                <a:cs typeface="Aptos" pitchFamily="34" charset="-120"/>
              </a:rPr>
              <a:t>…but PFC still limits the actual F0 throughput.</a:t>
            </a:r>
            <a:endParaRPr lang="en-US" sz="1700" dirty="0"/>
          </a:p>
        </p:txBody>
      </p:sp>
      <p:sp>
        <p:nvSpPr>
          <p:cNvPr id="10" name="Shape 7"/>
          <p:cNvSpPr/>
          <p:nvPr/>
        </p:nvSpPr>
        <p:spPr>
          <a:xfrm>
            <a:off x="5413248" y="3730752"/>
            <a:ext cx="713232" cy="0"/>
          </a:xfrm>
          <a:prstGeom prst="line">
            <a:avLst/>
          </a:prstGeom>
          <a:noFill/>
          <a:ln w="22860">
            <a:solidFill>
              <a:srgbClr val="660874"/>
            </a:solidFill>
            <a:prstDash val="solid"/>
            <a:headEnd type="none"/>
            <a:tailEnd type="triangle"/>
          </a:ln>
        </p:spPr>
      </p:sp>
      <p:sp>
        <p:nvSpPr>
          <p:cNvPr id="11" name="Text 8"/>
          <p:cNvSpPr/>
          <p:nvPr/>
        </p:nvSpPr>
        <p:spPr>
          <a:xfrm>
            <a:off x="1051560" y="4434840"/>
            <a:ext cx="2194560" cy="320040"/>
          </a:xfrm>
          <a:prstGeom prst="rect">
            <a:avLst/>
          </a:prstGeom>
          <a:noFill/>
        </p:spPr>
        <p:txBody>
          <a:bodyPr wrap="square" lIns="0" tIns="0" rIns="0" bIns="0" rtlCol="0" anchor="ctr"/>
          <a:lstStyle/>
          <a:p>
            <a:pPr marL="0" indent="0">
              <a:buNone/>
            </a:pPr>
            <a:r>
              <a:rPr lang="en-US" sz="2400" b="1" dirty="0">
                <a:solidFill>
                  <a:srgbClr val="3A0045"/>
                </a:solidFill>
                <a:latin typeface="Aptos Display" pitchFamily="34" charset="0"/>
                <a:ea typeface="Aptos Display" pitchFamily="34" charset="-122"/>
                <a:cs typeface="Aptos Display" pitchFamily="34" charset="-120"/>
              </a:rPr>
              <a:t>High CC rate</a:t>
            </a:r>
            <a:endParaRPr lang="en-US" sz="2400" dirty="0"/>
          </a:p>
        </p:txBody>
      </p:sp>
      <p:sp>
        <p:nvSpPr>
          <p:cNvPr id="12" name="Text 9"/>
          <p:cNvSpPr/>
          <p:nvPr/>
        </p:nvSpPr>
        <p:spPr>
          <a:xfrm>
            <a:off x="5440680" y="4343400"/>
            <a:ext cx="457200" cy="411480"/>
          </a:xfrm>
          <a:prstGeom prst="rect">
            <a:avLst/>
          </a:prstGeom>
          <a:noFill/>
        </p:spPr>
        <p:txBody>
          <a:bodyPr wrap="square" lIns="0" tIns="0" rIns="0" bIns="0" rtlCol="0" anchor="ctr"/>
          <a:lstStyle/>
          <a:p>
            <a:pPr marL="0" indent="0" algn="ctr">
              <a:buNone/>
            </a:pPr>
            <a:r>
              <a:rPr lang="en-US" sz="3200" b="1" dirty="0">
                <a:solidFill>
                  <a:srgbClr val="660874"/>
                </a:solidFill>
                <a:latin typeface="Aptos Display" pitchFamily="34" charset="0"/>
                <a:ea typeface="Aptos Display" pitchFamily="34" charset="-122"/>
                <a:cs typeface="Aptos Display" pitchFamily="34" charset="-120"/>
              </a:rPr>
              <a:t>≠</a:t>
            </a:r>
            <a:endParaRPr lang="en-US" sz="3200" dirty="0"/>
          </a:p>
        </p:txBody>
      </p:sp>
      <p:sp>
        <p:nvSpPr>
          <p:cNvPr id="13" name="Text 10"/>
          <p:cNvSpPr/>
          <p:nvPr/>
        </p:nvSpPr>
        <p:spPr>
          <a:xfrm>
            <a:off x="6492240" y="4434840"/>
            <a:ext cx="3108960" cy="320040"/>
          </a:xfrm>
          <a:prstGeom prst="rect">
            <a:avLst/>
          </a:prstGeom>
          <a:noFill/>
        </p:spPr>
        <p:txBody>
          <a:bodyPr wrap="square" lIns="0" tIns="0" rIns="0" bIns="0" rtlCol="0" anchor="ctr"/>
          <a:lstStyle/>
          <a:p>
            <a:pPr marL="0" indent="0">
              <a:buNone/>
            </a:pPr>
            <a:r>
              <a:rPr lang="en-US" sz="2400" b="1" dirty="0">
                <a:solidFill>
                  <a:srgbClr val="3A0045"/>
                </a:solidFill>
                <a:latin typeface="Aptos Display" pitchFamily="34" charset="0"/>
                <a:ea typeface="Aptos Display" pitchFamily="34" charset="-122"/>
                <a:cs typeface="Aptos Display" pitchFamily="34" charset="-120"/>
              </a:rPr>
              <a:t>usable throughput</a:t>
            </a:r>
            <a:endParaRPr lang="en-US" sz="2400" dirty="0"/>
          </a:p>
        </p:txBody>
      </p:sp>
      <p:sp>
        <p:nvSpPr>
          <p:cNvPr id="14" name="Text 11"/>
          <p:cNvSpPr/>
          <p:nvPr/>
        </p:nvSpPr>
        <p:spPr>
          <a:xfrm>
            <a:off x="1097280" y="5074920"/>
            <a:ext cx="10012680" cy="566928"/>
          </a:xfrm>
          <a:prstGeom prst="rect">
            <a:avLst/>
          </a:prstGeom>
          <a:noFill/>
        </p:spPr>
        <p:txBody>
          <a:bodyPr wrap="square" lIns="1016" tIns="1016" rIns="1016" bIns="1016" rtlCol="0" anchor="t">
            <a:normAutofit/>
          </a:bodyPr>
          <a:lstStyle/>
          <a:p>
            <a:pPr marL="0" indent="0" algn="ctr">
              <a:buNone/>
            </a:pPr>
            <a:r>
              <a:rPr lang="en-US" sz="1700" dirty="0">
                <a:solidFill>
                  <a:srgbClr val="1E1E24"/>
                </a:solidFill>
                <a:latin typeface="Aptos" pitchFamily="34" charset="0"/>
                <a:ea typeface="Aptos" pitchFamily="34" charset="-122"/>
                <a:cs typeface="Aptos" pitchFamily="34" charset="-120"/>
              </a:rPr>
              <a:t>When the shared queue is paused, congestion control cannot use the bandwidth for the victim flow even if its target rate is high.</a:t>
            </a:r>
            <a:endParaRPr lang="en-US" sz="1700" dirty="0"/>
          </a:p>
        </p:txBody>
      </p:sp>
      <p:sp>
        <p:nvSpPr>
          <p:cNvPr id="15" name="Text 12"/>
          <p:cNvSpPr/>
          <p:nvPr/>
        </p:nvSpPr>
        <p:spPr>
          <a:xfrm>
            <a:off x="548640" y="6199632"/>
            <a:ext cx="10881360" cy="164592"/>
          </a:xfrm>
          <a:prstGeom prst="rect">
            <a:avLst/>
          </a:prstGeom>
          <a:noFill/>
        </p:spPr>
        <p:txBody>
          <a:bodyPr wrap="square" lIns="0" tIns="0" rIns="0" bIns="0" rtlCol="0" anchor="ctr"/>
          <a:lstStyle/>
          <a:p>
            <a:pPr marL="0" indent="0">
              <a:buNone/>
            </a:pPr>
            <a:r>
              <a:rPr lang="en-US" sz="850" dirty="0">
                <a:solidFill>
                  <a:srgbClr val="8B8490"/>
                </a:solidFill>
                <a:latin typeface="Aptos" pitchFamily="34" charset="0"/>
                <a:ea typeface="Aptos" pitchFamily="34" charset="-122"/>
                <a:cs typeface="Aptos" pitchFamily="34" charset="-120"/>
              </a:rPr>
              <a:t>Hu et al., Congestion Quarantine in Lossless Ethernet, APNet ’26: Fig. 2 and §2.1 “Congestion control is sidelined by flow control”.</a:t>
            </a:r>
            <a:endParaRPr lang="en-US" sz="850" dirty="0"/>
          </a:p>
        </p:txBody>
      </p:sp>
      <p:sp>
        <p:nvSpPr>
          <p:cNvPr id="25" name="Slide Number Placeholder 0"/>
          <p:cNvSpPr>
            <a:spLocks noGrp="1"/>
          </p:cNvSpPr>
          <p:nvPr>
            <p:ph type="sldNum" sz="quarter" idx="4294967295"/>
          </p:nvPr>
        </p:nvSpPr>
        <p:spPr>
          <a:xfrm>
            <a:off x="11201400" y="6492240"/>
            <a:ext cx="800000" cy="300000"/>
          </a:xfrm>
          <a:prstGeom prst="rect">
            <a:avLst/>
          </a:prstGeom>
        </p:spPr>
        <p:txBody>
          <a:bodyPr/>
          <a:lstStyle>
            <a:lvl1pPr>
              <a:defRPr sz="900">
                <a:solidFill>
                  <a:srgbClr val="928B99"/>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5753</Words>
  <Application>WPS 表格</Application>
  <PresentationFormat>On-screen Show (16:9)</PresentationFormat>
  <Paragraphs>359</Paragraphs>
  <Slides>15</Slides>
  <Notes>13</Notes>
  <HiddenSlides>0</HiddenSlides>
  <MMClips>0</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15</vt:i4>
      </vt:variant>
    </vt:vector>
  </HeadingPairs>
  <TitlesOfParts>
    <vt:vector size="37" baseType="lpstr">
      <vt:lpstr>Arial</vt:lpstr>
      <vt:lpstr>宋体</vt:lpstr>
      <vt:lpstr>Wingdings</vt:lpstr>
      <vt:lpstr>Aptos</vt:lpstr>
      <vt:lpstr>Helvetica Neue</vt:lpstr>
      <vt:lpstr>Aptos Display</vt:lpstr>
      <vt:lpstr>Aptos Display</vt:lpstr>
      <vt:lpstr>Aptos Display</vt:lpstr>
      <vt:lpstr>Aptos</vt:lpstr>
      <vt:lpstr>Aptos</vt:lpstr>
      <vt:lpstr>Aptos</vt:lpstr>
      <vt:lpstr>微软雅黑</vt:lpstr>
      <vt:lpstr>汉仪旗黑</vt:lpstr>
      <vt:lpstr>宋体</vt:lpstr>
      <vt:lpstr>Arial Unicode MS</vt:lpstr>
      <vt:lpstr>Calibri</vt:lpstr>
      <vt:lpstr>汉仪书宋二KW</vt:lpstr>
      <vt:lpstr>Arial</vt:lpstr>
      <vt:lpstr>等线</vt:lpstr>
      <vt:lpstr>汉仪中等线KW</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Tsinghua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Congestion Quarantine in Lossless Ethernet</dc:title>
  <dc:creator>Dongkang Hu</dc:creator>
  <dc:subject>APNet 2026 presentation</dc:subject>
  <cp:lastModifiedBy>胡栋康(2025310681)</cp:lastModifiedBy>
  <cp:revision>38</cp:revision>
  <dcterms:created xsi:type="dcterms:W3CDTF">2026-08-05T10:22:56Z</dcterms:created>
  <dcterms:modified xsi:type="dcterms:W3CDTF">2026-08-05T10:22:56Z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220A82FE2D13DD64DE8E726A7A297E57_42</vt:lpwstr>
  </property>
  <property fmtid="{D5CDD505-2E9C-101B-9397-08002B2CF9AE}" pid="3" name="KSOProductBuildVer">
    <vt:lpwstr>2052-7.5.1.8994</vt:lpwstr>
  </property>
</Properties>
</file>